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sldIdLst>
    <p:sldId id="256" r:id="rId2"/>
    <p:sldId id="264" r:id="rId3"/>
    <p:sldId id="275" r:id="rId4"/>
    <p:sldId id="276" r:id="rId5"/>
    <p:sldId id="267" r:id="rId6"/>
    <p:sldId id="258" r:id="rId7"/>
    <p:sldId id="257" r:id="rId8"/>
    <p:sldId id="259" r:id="rId9"/>
    <p:sldId id="278" r:id="rId10"/>
    <p:sldId id="270" r:id="rId11"/>
    <p:sldId id="269" r:id="rId12"/>
    <p:sldId id="277" r:id="rId13"/>
    <p:sldId id="260" r:id="rId14"/>
    <p:sldId id="273" r:id="rId15"/>
    <p:sldId id="279" r:id="rId16"/>
    <p:sldId id="281" r:id="rId17"/>
    <p:sldId id="272" r:id="rId18"/>
    <p:sldId id="262" r:id="rId19"/>
    <p:sldId id="280"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1" d="100"/>
          <a:sy n="91" d="100"/>
        </p:scale>
        <p:origin x="1210"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2.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2438BA-F370-4719-A361-52EC007F55B2}" type="doc">
      <dgm:prSet loTypeId="urn:microsoft.com/office/officeart/2016/7/layout/LinearArrowProcessNumbered" loCatId="process" qsTypeId="urn:microsoft.com/office/officeart/2005/8/quickstyle/simple4" qsCatId="simple" csTypeId="urn:microsoft.com/office/officeart/2005/8/colors/colorful5" csCatId="colorful"/>
      <dgm:spPr/>
      <dgm:t>
        <a:bodyPr/>
        <a:lstStyle/>
        <a:p>
          <a:endParaRPr lang="en-US"/>
        </a:p>
      </dgm:t>
    </dgm:pt>
    <dgm:pt modelId="{A5B6B32E-A665-43AD-BE7A-ACE28595CDB8}">
      <dgm:prSet/>
      <dgm:spPr/>
      <dgm:t>
        <a:bodyPr/>
        <a:lstStyle/>
        <a:p>
          <a:r>
            <a:rPr lang="el-GR" dirty="0">
              <a:latin typeface="Times New Roman" panose="02020603050405020304" pitchFamily="18" charset="0"/>
              <a:cs typeface="Times New Roman" panose="02020603050405020304" pitchFamily="18" charset="0"/>
            </a:rPr>
            <a:t>Η ραγδαία εξάπλωση του </a:t>
          </a:r>
          <a:r>
            <a:rPr lang="el-GR" dirty="0" err="1">
              <a:latin typeface="Times New Roman" panose="02020603050405020304" pitchFamily="18" charset="0"/>
              <a:cs typeface="Times New Roman" panose="02020603050405020304" pitchFamily="18" charset="0"/>
            </a:rPr>
            <a:t>ChatGPT</a:t>
          </a:r>
          <a:r>
            <a:rPr lang="el-GR" dirty="0">
              <a:latin typeface="Times New Roman" panose="02020603050405020304" pitchFamily="18" charset="0"/>
              <a:cs typeface="Times New Roman" panose="02020603050405020304" pitchFamily="18" charset="0"/>
            </a:rPr>
            <a:t> έχει προκαλέσει έντονες αντιδράσεις, ιδιαίτερα σε εκπαιδευτικά ιδρύματα, λόγω ανησυχιών σχετικά με την αυξημένη πιθανότητα λογοκλοπής και την επίδραση της τεχνολογίας στην κριτική σκέψη των μαθητών. </a:t>
          </a:r>
          <a:endParaRPr lang="en-US" dirty="0">
            <a:latin typeface="Times New Roman" panose="02020603050405020304" pitchFamily="18" charset="0"/>
            <a:cs typeface="Times New Roman" panose="02020603050405020304" pitchFamily="18" charset="0"/>
          </a:endParaRPr>
        </a:p>
      </dgm:t>
    </dgm:pt>
    <dgm:pt modelId="{31AB63DE-9577-4717-AEC8-37A5A29F1535}" type="parTrans" cxnId="{0E15B34C-67EE-4B5D-9BBB-F90F43C45E20}">
      <dgm:prSet/>
      <dgm:spPr/>
      <dgm:t>
        <a:bodyPr/>
        <a:lstStyle/>
        <a:p>
          <a:endParaRPr lang="en-US"/>
        </a:p>
      </dgm:t>
    </dgm:pt>
    <dgm:pt modelId="{8595CB35-5B81-41E9-A495-4B3038B35726}" type="sibTrans" cxnId="{0E15B34C-67EE-4B5D-9BBB-F90F43C45E20}">
      <dgm:prSet phldrT="1" phldr="0"/>
      <dgm:spPr/>
      <dgm:t>
        <a:bodyPr/>
        <a:lstStyle/>
        <a:p>
          <a:r>
            <a:rPr lang="en-US"/>
            <a:t>1</a:t>
          </a:r>
        </a:p>
      </dgm:t>
    </dgm:pt>
    <dgm:pt modelId="{AE859366-73CC-4747-90FB-B45992D9B2BB}">
      <dgm:prSet/>
      <dgm:spPr/>
      <dgm:t>
        <a:bodyPr/>
        <a:lstStyle/>
        <a:p>
          <a:r>
            <a:rPr lang="el-GR" dirty="0">
              <a:latin typeface="Times New Roman" panose="02020603050405020304" pitchFamily="18" charset="0"/>
              <a:cs typeface="Times New Roman" panose="02020603050405020304" pitchFamily="18" charset="0"/>
            </a:rPr>
            <a:t>Η χρήση της τεχνητής νοημοσύνης μπορεί να μειώσει την αυθεντικότητα και τη δημιουργικότητα στη μάθηση όμως είναι σημαντικό να αναγνωρίσουμε ότι η τεχνολογία αυτή προσφέρει νέες δυνατότητες για γνωστική ανάπτυξη. </a:t>
          </a:r>
          <a:endParaRPr lang="en-US" dirty="0">
            <a:latin typeface="Times New Roman" panose="02020603050405020304" pitchFamily="18" charset="0"/>
            <a:cs typeface="Times New Roman" panose="02020603050405020304" pitchFamily="18" charset="0"/>
          </a:endParaRPr>
        </a:p>
      </dgm:t>
    </dgm:pt>
    <dgm:pt modelId="{E8B9E14D-8076-484E-97AA-3F18DB5D93C1}" type="parTrans" cxnId="{993AB0EA-DB3E-42A1-B685-D96D879D3A1E}">
      <dgm:prSet/>
      <dgm:spPr/>
      <dgm:t>
        <a:bodyPr/>
        <a:lstStyle/>
        <a:p>
          <a:endParaRPr lang="en-US"/>
        </a:p>
      </dgm:t>
    </dgm:pt>
    <dgm:pt modelId="{392DEB84-181B-47AB-915E-61EF7843561C}" type="sibTrans" cxnId="{993AB0EA-DB3E-42A1-B685-D96D879D3A1E}">
      <dgm:prSet phldrT="2" phldr="0"/>
      <dgm:spPr/>
      <dgm:t>
        <a:bodyPr/>
        <a:lstStyle/>
        <a:p>
          <a:r>
            <a:rPr lang="en-US"/>
            <a:t>2</a:t>
          </a:r>
        </a:p>
      </dgm:t>
    </dgm:pt>
    <dgm:pt modelId="{91A8878B-D9DD-4C5F-8B04-D1F0052EACA7}">
      <dgm:prSet/>
      <dgm:spPr/>
      <dgm:t>
        <a:bodyPr/>
        <a:lstStyle/>
        <a:p>
          <a:r>
            <a:rPr lang="el-GR" dirty="0">
              <a:latin typeface="Times New Roman" panose="02020603050405020304" pitchFamily="18" charset="0"/>
              <a:cs typeface="Times New Roman" panose="02020603050405020304" pitchFamily="18" charset="0"/>
            </a:rPr>
            <a:t>Μπορεί να ενισχύσει την πρόσβαση στη γνώση και να διευκολύνει την επίλυση προβλημάτων, παρέχοντας εργαλεία που βοηθούν τους μαθητές να εξερευνήσουν διαφορετικές προσεγγίσεις και να αναπτύξουν δεξιότητες κριτικής σκέψης.</a:t>
          </a:r>
          <a:endParaRPr lang="en-US" dirty="0">
            <a:latin typeface="Times New Roman" panose="02020603050405020304" pitchFamily="18" charset="0"/>
            <a:cs typeface="Times New Roman" panose="02020603050405020304" pitchFamily="18" charset="0"/>
          </a:endParaRPr>
        </a:p>
      </dgm:t>
    </dgm:pt>
    <dgm:pt modelId="{4679331E-1CEB-4211-893D-65DA90D324A0}" type="parTrans" cxnId="{9BF72482-D076-4372-8C9D-2E598FBA7D51}">
      <dgm:prSet/>
      <dgm:spPr/>
      <dgm:t>
        <a:bodyPr/>
        <a:lstStyle/>
        <a:p>
          <a:endParaRPr lang="en-US"/>
        </a:p>
      </dgm:t>
    </dgm:pt>
    <dgm:pt modelId="{E29F6A95-5D31-481A-B781-956B8EF7462A}" type="sibTrans" cxnId="{9BF72482-D076-4372-8C9D-2E598FBA7D51}">
      <dgm:prSet phldrT="3" phldr="0"/>
      <dgm:spPr/>
      <dgm:t>
        <a:bodyPr/>
        <a:lstStyle/>
        <a:p>
          <a:r>
            <a:rPr lang="en-US"/>
            <a:t>3</a:t>
          </a:r>
        </a:p>
      </dgm:t>
    </dgm:pt>
    <dgm:pt modelId="{F0298075-041A-4DF7-A575-DF61E1527C53}">
      <dgm:prSet/>
      <dgm:spPr/>
      <dgm:t>
        <a:bodyPr/>
        <a:lstStyle/>
        <a:p>
          <a:r>
            <a:rPr lang="el-GR" dirty="0">
              <a:latin typeface="Times New Roman" panose="02020603050405020304" pitchFamily="18" charset="0"/>
              <a:cs typeface="Times New Roman" panose="02020603050405020304" pitchFamily="18" charset="0"/>
            </a:rPr>
            <a:t>Από ψυχολογική σκοπιά, η υιοθέτηση αυτής της τεχνολογίας μπορεί να ενισχύσει τη </a:t>
          </a:r>
          <a:r>
            <a:rPr lang="el-GR" dirty="0" err="1">
              <a:latin typeface="Times New Roman" panose="02020603050405020304" pitchFamily="18" charset="0"/>
              <a:cs typeface="Times New Roman" panose="02020603050405020304" pitchFamily="18" charset="0"/>
            </a:rPr>
            <a:t>μεταγνωστική</a:t>
          </a:r>
          <a:r>
            <a:rPr lang="el-GR" dirty="0">
              <a:latin typeface="Times New Roman" panose="02020603050405020304" pitchFamily="18" charset="0"/>
              <a:cs typeface="Times New Roman" panose="02020603050405020304" pitchFamily="18" charset="0"/>
            </a:rPr>
            <a:t> επίγνωση των μαθητών, εφόσον συνδυαστεί με κριτική σκέψη και ηθική χρήση. </a:t>
          </a:r>
          <a:endParaRPr lang="en-US" dirty="0">
            <a:latin typeface="Times New Roman" panose="02020603050405020304" pitchFamily="18" charset="0"/>
            <a:cs typeface="Times New Roman" panose="02020603050405020304" pitchFamily="18" charset="0"/>
          </a:endParaRPr>
        </a:p>
      </dgm:t>
    </dgm:pt>
    <dgm:pt modelId="{C990DC2A-401C-4163-AEDE-296FBE1AE9C3}" type="parTrans" cxnId="{D20B1407-753B-4D03-AE3F-82812C6FB15B}">
      <dgm:prSet/>
      <dgm:spPr/>
      <dgm:t>
        <a:bodyPr/>
        <a:lstStyle/>
        <a:p>
          <a:endParaRPr lang="en-US"/>
        </a:p>
      </dgm:t>
    </dgm:pt>
    <dgm:pt modelId="{995E0F72-CD25-46C9-A768-7F6DFCFE2A39}" type="sibTrans" cxnId="{D20B1407-753B-4D03-AE3F-82812C6FB15B}">
      <dgm:prSet phldrT="4" phldr="0"/>
      <dgm:spPr/>
      <dgm:t>
        <a:bodyPr/>
        <a:lstStyle/>
        <a:p>
          <a:r>
            <a:rPr lang="en-US"/>
            <a:t>4</a:t>
          </a:r>
        </a:p>
      </dgm:t>
    </dgm:pt>
    <dgm:pt modelId="{8C8EE0C8-329F-469F-9637-8FFD03841449}">
      <dgm:prSet/>
      <dgm:spPr/>
      <dgm:t>
        <a:bodyPr/>
        <a:lstStyle/>
        <a:p>
          <a:r>
            <a:rPr lang="el-GR" dirty="0">
              <a:latin typeface="Times New Roman" panose="02020603050405020304" pitchFamily="18" charset="0"/>
              <a:cs typeface="Times New Roman" panose="02020603050405020304" pitchFamily="18" charset="0"/>
            </a:rPr>
            <a:t>Η τεχνητή νοημοσύνη μπορεί να προάγει την αυτονομία στη μάθηση, ενθαρρύνοντας τους μαθητές να εξετάσουν τις δικές τους διαδικασίες σκέψης και να αναπτύξουν στρατηγικές για την επίλυση σύνθετων προβλημάτων. </a:t>
          </a:r>
          <a:endParaRPr lang="en-US" dirty="0">
            <a:latin typeface="Times New Roman" panose="02020603050405020304" pitchFamily="18" charset="0"/>
            <a:cs typeface="Times New Roman" panose="02020603050405020304" pitchFamily="18" charset="0"/>
          </a:endParaRPr>
        </a:p>
      </dgm:t>
    </dgm:pt>
    <dgm:pt modelId="{6A3919CC-5B6A-498C-A585-2854EC736F0C}" type="parTrans" cxnId="{28FF9E30-E18C-48EB-AF9E-399B6553EA1D}">
      <dgm:prSet/>
      <dgm:spPr/>
      <dgm:t>
        <a:bodyPr/>
        <a:lstStyle/>
        <a:p>
          <a:endParaRPr lang="en-US"/>
        </a:p>
      </dgm:t>
    </dgm:pt>
    <dgm:pt modelId="{BF441C84-E5CE-41DF-9D23-DF14F0FF53AB}" type="sibTrans" cxnId="{28FF9E30-E18C-48EB-AF9E-399B6553EA1D}">
      <dgm:prSet phldrT="5" phldr="0"/>
      <dgm:spPr/>
      <dgm:t>
        <a:bodyPr/>
        <a:lstStyle/>
        <a:p>
          <a:r>
            <a:rPr lang="en-US"/>
            <a:t>5</a:t>
          </a:r>
        </a:p>
      </dgm:t>
    </dgm:pt>
    <dgm:pt modelId="{7280DE1C-A5CC-490D-8CF6-0592E3972B33}" type="pres">
      <dgm:prSet presAssocID="{7F2438BA-F370-4719-A361-52EC007F55B2}" presName="linearFlow" presStyleCnt="0">
        <dgm:presLayoutVars>
          <dgm:dir/>
          <dgm:animLvl val="lvl"/>
          <dgm:resizeHandles val="exact"/>
        </dgm:presLayoutVars>
      </dgm:prSet>
      <dgm:spPr/>
    </dgm:pt>
    <dgm:pt modelId="{C8785828-0582-4FBB-9D11-EC34A0FCDF0C}" type="pres">
      <dgm:prSet presAssocID="{A5B6B32E-A665-43AD-BE7A-ACE28595CDB8}" presName="compositeNode" presStyleCnt="0"/>
      <dgm:spPr/>
    </dgm:pt>
    <dgm:pt modelId="{950D3458-E88C-4024-86C5-843E8EDA0573}" type="pres">
      <dgm:prSet presAssocID="{A5B6B32E-A665-43AD-BE7A-ACE28595CDB8}" presName="parTx" presStyleLbl="node1" presStyleIdx="0" presStyleCnt="0">
        <dgm:presLayoutVars>
          <dgm:chMax val="0"/>
          <dgm:chPref val="0"/>
          <dgm:bulletEnabled val="1"/>
        </dgm:presLayoutVars>
      </dgm:prSet>
      <dgm:spPr/>
    </dgm:pt>
    <dgm:pt modelId="{4EC0F649-BF30-4B49-B351-6D1EBFF821C5}" type="pres">
      <dgm:prSet presAssocID="{A5B6B32E-A665-43AD-BE7A-ACE28595CDB8}" presName="parSh" presStyleCnt="0"/>
      <dgm:spPr/>
    </dgm:pt>
    <dgm:pt modelId="{1FF03A55-A6F7-45E5-803A-C1BB9D95C5AE}" type="pres">
      <dgm:prSet presAssocID="{A5B6B32E-A665-43AD-BE7A-ACE28595CDB8}" presName="lineNode" presStyleLbl="alignAccFollowNode1" presStyleIdx="0" presStyleCnt="15"/>
      <dgm:spPr/>
    </dgm:pt>
    <dgm:pt modelId="{7D5058C9-EA9B-4D81-BB66-F8D6EDC4FF1E}" type="pres">
      <dgm:prSet presAssocID="{A5B6B32E-A665-43AD-BE7A-ACE28595CDB8}" presName="lineArrowNode" presStyleLbl="alignAccFollowNode1" presStyleIdx="1" presStyleCnt="15"/>
      <dgm:spPr/>
    </dgm:pt>
    <dgm:pt modelId="{EF7F77DE-AB97-4B4E-8DF7-50788A5273A9}" type="pres">
      <dgm:prSet presAssocID="{8595CB35-5B81-41E9-A495-4B3038B35726}" presName="sibTransNodeCircle" presStyleLbl="alignNode1" presStyleIdx="0" presStyleCnt="5">
        <dgm:presLayoutVars>
          <dgm:chMax val="0"/>
          <dgm:bulletEnabled/>
        </dgm:presLayoutVars>
      </dgm:prSet>
      <dgm:spPr/>
    </dgm:pt>
    <dgm:pt modelId="{13D8AE57-53B1-4915-B237-5B63BC3F81AB}" type="pres">
      <dgm:prSet presAssocID="{8595CB35-5B81-41E9-A495-4B3038B35726}" presName="spacerBetweenCircleAndCallout" presStyleCnt="0">
        <dgm:presLayoutVars/>
      </dgm:prSet>
      <dgm:spPr/>
    </dgm:pt>
    <dgm:pt modelId="{8FE789F1-0B5B-41DD-BF97-576D50E83CF8}" type="pres">
      <dgm:prSet presAssocID="{A5B6B32E-A665-43AD-BE7A-ACE28595CDB8}" presName="nodeText" presStyleLbl="alignAccFollowNode1" presStyleIdx="2" presStyleCnt="15">
        <dgm:presLayoutVars>
          <dgm:bulletEnabled val="1"/>
        </dgm:presLayoutVars>
      </dgm:prSet>
      <dgm:spPr/>
    </dgm:pt>
    <dgm:pt modelId="{42159F32-B163-4D54-BF56-643697D0D38E}" type="pres">
      <dgm:prSet presAssocID="{8595CB35-5B81-41E9-A495-4B3038B35726}" presName="sibTransComposite" presStyleCnt="0"/>
      <dgm:spPr/>
    </dgm:pt>
    <dgm:pt modelId="{E9458375-1F52-4002-BC96-9FE59BE56850}" type="pres">
      <dgm:prSet presAssocID="{AE859366-73CC-4747-90FB-B45992D9B2BB}" presName="compositeNode" presStyleCnt="0"/>
      <dgm:spPr/>
    </dgm:pt>
    <dgm:pt modelId="{2D65BFDC-41CA-422D-8360-A00FDE5D64F2}" type="pres">
      <dgm:prSet presAssocID="{AE859366-73CC-4747-90FB-B45992D9B2BB}" presName="parTx" presStyleLbl="node1" presStyleIdx="0" presStyleCnt="0">
        <dgm:presLayoutVars>
          <dgm:chMax val="0"/>
          <dgm:chPref val="0"/>
          <dgm:bulletEnabled val="1"/>
        </dgm:presLayoutVars>
      </dgm:prSet>
      <dgm:spPr/>
    </dgm:pt>
    <dgm:pt modelId="{E3AA538B-818A-4D01-B904-00777B3908F7}" type="pres">
      <dgm:prSet presAssocID="{AE859366-73CC-4747-90FB-B45992D9B2BB}" presName="parSh" presStyleCnt="0"/>
      <dgm:spPr/>
    </dgm:pt>
    <dgm:pt modelId="{28A34E91-891B-4883-8DFF-6BA55ABCA20A}" type="pres">
      <dgm:prSet presAssocID="{AE859366-73CC-4747-90FB-B45992D9B2BB}" presName="lineNode" presStyleLbl="alignAccFollowNode1" presStyleIdx="3" presStyleCnt="15"/>
      <dgm:spPr/>
    </dgm:pt>
    <dgm:pt modelId="{6CB617B7-E29C-441B-BB28-F7DF87CA7656}" type="pres">
      <dgm:prSet presAssocID="{AE859366-73CC-4747-90FB-B45992D9B2BB}" presName="lineArrowNode" presStyleLbl="alignAccFollowNode1" presStyleIdx="4" presStyleCnt="15"/>
      <dgm:spPr/>
    </dgm:pt>
    <dgm:pt modelId="{45F0EB59-DE2F-46C7-8D27-0F5CF00B0F3D}" type="pres">
      <dgm:prSet presAssocID="{392DEB84-181B-47AB-915E-61EF7843561C}" presName="sibTransNodeCircle" presStyleLbl="alignNode1" presStyleIdx="1" presStyleCnt="5">
        <dgm:presLayoutVars>
          <dgm:chMax val="0"/>
          <dgm:bulletEnabled/>
        </dgm:presLayoutVars>
      </dgm:prSet>
      <dgm:spPr/>
    </dgm:pt>
    <dgm:pt modelId="{2E1D7FEB-E57F-4A9D-AED9-F991B56BC398}" type="pres">
      <dgm:prSet presAssocID="{392DEB84-181B-47AB-915E-61EF7843561C}" presName="spacerBetweenCircleAndCallout" presStyleCnt="0">
        <dgm:presLayoutVars/>
      </dgm:prSet>
      <dgm:spPr/>
    </dgm:pt>
    <dgm:pt modelId="{F1BE75E4-98B2-4E6A-BCD3-BF0FE95F6B1A}" type="pres">
      <dgm:prSet presAssocID="{AE859366-73CC-4747-90FB-B45992D9B2BB}" presName="nodeText" presStyleLbl="alignAccFollowNode1" presStyleIdx="5" presStyleCnt="15">
        <dgm:presLayoutVars>
          <dgm:bulletEnabled val="1"/>
        </dgm:presLayoutVars>
      </dgm:prSet>
      <dgm:spPr/>
    </dgm:pt>
    <dgm:pt modelId="{F6007772-9885-4A75-AD08-F1D6727BCF69}" type="pres">
      <dgm:prSet presAssocID="{392DEB84-181B-47AB-915E-61EF7843561C}" presName="sibTransComposite" presStyleCnt="0"/>
      <dgm:spPr/>
    </dgm:pt>
    <dgm:pt modelId="{BB6430A5-1D71-41FB-8DAB-C9709A01B32C}" type="pres">
      <dgm:prSet presAssocID="{91A8878B-D9DD-4C5F-8B04-D1F0052EACA7}" presName="compositeNode" presStyleCnt="0"/>
      <dgm:spPr/>
    </dgm:pt>
    <dgm:pt modelId="{97A81A94-7924-4DD4-B5B2-3923FF885582}" type="pres">
      <dgm:prSet presAssocID="{91A8878B-D9DD-4C5F-8B04-D1F0052EACA7}" presName="parTx" presStyleLbl="node1" presStyleIdx="0" presStyleCnt="0">
        <dgm:presLayoutVars>
          <dgm:chMax val="0"/>
          <dgm:chPref val="0"/>
          <dgm:bulletEnabled val="1"/>
        </dgm:presLayoutVars>
      </dgm:prSet>
      <dgm:spPr/>
    </dgm:pt>
    <dgm:pt modelId="{7F436C51-85EB-4F36-8105-219CB765DA4B}" type="pres">
      <dgm:prSet presAssocID="{91A8878B-D9DD-4C5F-8B04-D1F0052EACA7}" presName="parSh" presStyleCnt="0"/>
      <dgm:spPr/>
    </dgm:pt>
    <dgm:pt modelId="{2EBF13B1-BA79-4A82-8907-012E48386955}" type="pres">
      <dgm:prSet presAssocID="{91A8878B-D9DD-4C5F-8B04-D1F0052EACA7}" presName="lineNode" presStyleLbl="alignAccFollowNode1" presStyleIdx="6" presStyleCnt="15"/>
      <dgm:spPr/>
    </dgm:pt>
    <dgm:pt modelId="{E1E8A658-744A-462B-94B1-5E0D7B5971D1}" type="pres">
      <dgm:prSet presAssocID="{91A8878B-D9DD-4C5F-8B04-D1F0052EACA7}" presName="lineArrowNode" presStyleLbl="alignAccFollowNode1" presStyleIdx="7" presStyleCnt="15"/>
      <dgm:spPr/>
    </dgm:pt>
    <dgm:pt modelId="{AE4DBA44-D918-40CD-9D96-99E0280E037F}" type="pres">
      <dgm:prSet presAssocID="{E29F6A95-5D31-481A-B781-956B8EF7462A}" presName="sibTransNodeCircle" presStyleLbl="alignNode1" presStyleIdx="2" presStyleCnt="5">
        <dgm:presLayoutVars>
          <dgm:chMax val="0"/>
          <dgm:bulletEnabled/>
        </dgm:presLayoutVars>
      </dgm:prSet>
      <dgm:spPr/>
    </dgm:pt>
    <dgm:pt modelId="{52C9EDDB-D441-4473-A620-15CB22C4103F}" type="pres">
      <dgm:prSet presAssocID="{E29F6A95-5D31-481A-B781-956B8EF7462A}" presName="spacerBetweenCircleAndCallout" presStyleCnt="0">
        <dgm:presLayoutVars/>
      </dgm:prSet>
      <dgm:spPr/>
    </dgm:pt>
    <dgm:pt modelId="{299B458F-E141-4DA1-8711-CE9E596E31A6}" type="pres">
      <dgm:prSet presAssocID="{91A8878B-D9DD-4C5F-8B04-D1F0052EACA7}" presName="nodeText" presStyleLbl="alignAccFollowNode1" presStyleIdx="8" presStyleCnt="15">
        <dgm:presLayoutVars>
          <dgm:bulletEnabled val="1"/>
        </dgm:presLayoutVars>
      </dgm:prSet>
      <dgm:spPr/>
    </dgm:pt>
    <dgm:pt modelId="{65F80496-3A20-4373-A1F8-55F87767BCDF}" type="pres">
      <dgm:prSet presAssocID="{E29F6A95-5D31-481A-B781-956B8EF7462A}" presName="sibTransComposite" presStyleCnt="0"/>
      <dgm:spPr/>
    </dgm:pt>
    <dgm:pt modelId="{14440ABE-CE64-4519-95D8-F49D4D702103}" type="pres">
      <dgm:prSet presAssocID="{F0298075-041A-4DF7-A575-DF61E1527C53}" presName="compositeNode" presStyleCnt="0"/>
      <dgm:spPr/>
    </dgm:pt>
    <dgm:pt modelId="{BB7C654D-CCF4-4790-8D8B-3BAA70A9FCFA}" type="pres">
      <dgm:prSet presAssocID="{F0298075-041A-4DF7-A575-DF61E1527C53}" presName="parTx" presStyleLbl="node1" presStyleIdx="0" presStyleCnt="0">
        <dgm:presLayoutVars>
          <dgm:chMax val="0"/>
          <dgm:chPref val="0"/>
          <dgm:bulletEnabled val="1"/>
        </dgm:presLayoutVars>
      </dgm:prSet>
      <dgm:spPr/>
    </dgm:pt>
    <dgm:pt modelId="{C610F9B3-62CD-4B6E-B574-9B0268C3F50A}" type="pres">
      <dgm:prSet presAssocID="{F0298075-041A-4DF7-A575-DF61E1527C53}" presName="parSh" presStyleCnt="0"/>
      <dgm:spPr/>
    </dgm:pt>
    <dgm:pt modelId="{97649BD2-0391-455F-8FF7-33730DA5D575}" type="pres">
      <dgm:prSet presAssocID="{F0298075-041A-4DF7-A575-DF61E1527C53}" presName="lineNode" presStyleLbl="alignAccFollowNode1" presStyleIdx="9" presStyleCnt="15"/>
      <dgm:spPr/>
    </dgm:pt>
    <dgm:pt modelId="{4A4DE20E-8D5D-41DB-91EE-08729E7E8D12}" type="pres">
      <dgm:prSet presAssocID="{F0298075-041A-4DF7-A575-DF61E1527C53}" presName="lineArrowNode" presStyleLbl="alignAccFollowNode1" presStyleIdx="10" presStyleCnt="15"/>
      <dgm:spPr/>
    </dgm:pt>
    <dgm:pt modelId="{E7C18B18-856F-4618-913A-7D50EC8281B7}" type="pres">
      <dgm:prSet presAssocID="{995E0F72-CD25-46C9-A768-7F6DFCFE2A39}" presName="sibTransNodeCircle" presStyleLbl="alignNode1" presStyleIdx="3" presStyleCnt="5">
        <dgm:presLayoutVars>
          <dgm:chMax val="0"/>
          <dgm:bulletEnabled/>
        </dgm:presLayoutVars>
      </dgm:prSet>
      <dgm:spPr/>
    </dgm:pt>
    <dgm:pt modelId="{8AF89BC3-F55D-4A94-BD1A-00005356EC89}" type="pres">
      <dgm:prSet presAssocID="{995E0F72-CD25-46C9-A768-7F6DFCFE2A39}" presName="spacerBetweenCircleAndCallout" presStyleCnt="0">
        <dgm:presLayoutVars/>
      </dgm:prSet>
      <dgm:spPr/>
    </dgm:pt>
    <dgm:pt modelId="{8D7FE21F-89E5-4A45-8E9F-846CCEACB69C}" type="pres">
      <dgm:prSet presAssocID="{F0298075-041A-4DF7-A575-DF61E1527C53}" presName="nodeText" presStyleLbl="alignAccFollowNode1" presStyleIdx="11" presStyleCnt="15">
        <dgm:presLayoutVars>
          <dgm:bulletEnabled val="1"/>
        </dgm:presLayoutVars>
      </dgm:prSet>
      <dgm:spPr/>
    </dgm:pt>
    <dgm:pt modelId="{AD4885D6-FCA4-4B6F-8DFF-A5A65D56EEF2}" type="pres">
      <dgm:prSet presAssocID="{995E0F72-CD25-46C9-A768-7F6DFCFE2A39}" presName="sibTransComposite" presStyleCnt="0"/>
      <dgm:spPr/>
    </dgm:pt>
    <dgm:pt modelId="{AB4B52DD-5C7A-488C-9085-E43C7A83C136}" type="pres">
      <dgm:prSet presAssocID="{8C8EE0C8-329F-469F-9637-8FFD03841449}" presName="compositeNode" presStyleCnt="0"/>
      <dgm:spPr/>
    </dgm:pt>
    <dgm:pt modelId="{418A958B-B76F-48B8-93D3-1F5ACC422FC2}" type="pres">
      <dgm:prSet presAssocID="{8C8EE0C8-329F-469F-9637-8FFD03841449}" presName="parTx" presStyleLbl="node1" presStyleIdx="0" presStyleCnt="0">
        <dgm:presLayoutVars>
          <dgm:chMax val="0"/>
          <dgm:chPref val="0"/>
          <dgm:bulletEnabled val="1"/>
        </dgm:presLayoutVars>
      </dgm:prSet>
      <dgm:spPr/>
    </dgm:pt>
    <dgm:pt modelId="{665366FF-6D0B-4957-8993-6A68A524F9C7}" type="pres">
      <dgm:prSet presAssocID="{8C8EE0C8-329F-469F-9637-8FFD03841449}" presName="parSh" presStyleCnt="0"/>
      <dgm:spPr/>
    </dgm:pt>
    <dgm:pt modelId="{0D1AF6B4-DC27-41AE-B2B3-BB9B3EAC1F16}" type="pres">
      <dgm:prSet presAssocID="{8C8EE0C8-329F-469F-9637-8FFD03841449}" presName="lineNode" presStyleLbl="alignAccFollowNode1" presStyleIdx="12" presStyleCnt="15"/>
      <dgm:spPr/>
    </dgm:pt>
    <dgm:pt modelId="{064E8FA2-3A3A-489D-ACAF-7DA246EFA56F}" type="pres">
      <dgm:prSet presAssocID="{8C8EE0C8-329F-469F-9637-8FFD03841449}" presName="lineArrowNode" presStyleLbl="alignAccFollowNode1" presStyleIdx="13" presStyleCnt="15"/>
      <dgm:spPr/>
    </dgm:pt>
    <dgm:pt modelId="{3BB7F103-A759-4075-908F-79FEA73BB34C}" type="pres">
      <dgm:prSet presAssocID="{BF441C84-E5CE-41DF-9D23-DF14F0FF53AB}" presName="sibTransNodeCircle" presStyleLbl="alignNode1" presStyleIdx="4" presStyleCnt="5">
        <dgm:presLayoutVars>
          <dgm:chMax val="0"/>
          <dgm:bulletEnabled/>
        </dgm:presLayoutVars>
      </dgm:prSet>
      <dgm:spPr/>
    </dgm:pt>
    <dgm:pt modelId="{C15E7ACF-CFFF-4655-97DB-763CDFADFEF5}" type="pres">
      <dgm:prSet presAssocID="{BF441C84-E5CE-41DF-9D23-DF14F0FF53AB}" presName="spacerBetweenCircleAndCallout" presStyleCnt="0">
        <dgm:presLayoutVars/>
      </dgm:prSet>
      <dgm:spPr/>
    </dgm:pt>
    <dgm:pt modelId="{80F7D4CA-3A31-477C-9480-BC950737032F}" type="pres">
      <dgm:prSet presAssocID="{8C8EE0C8-329F-469F-9637-8FFD03841449}" presName="nodeText" presStyleLbl="alignAccFollowNode1" presStyleIdx="14" presStyleCnt="15">
        <dgm:presLayoutVars>
          <dgm:bulletEnabled val="1"/>
        </dgm:presLayoutVars>
      </dgm:prSet>
      <dgm:spPr/>
    </dgm:pt>
  </dgm:ptLst>
  <dgm:cxnLst>
    <dgm:cxn modelId="{3780DD01-139F-4BE2-AFFF-A6237AAA921C}" type="presOf" srcId="{7F2438BA-F370-4719-A361-52EC007F55B2}" destId="{7280DE1C-A5CC-490D-8CF6-0592E3972B33}" srcOrd="0" destOrd="0" presId="urn:microsoft.com/office/officeart/2016/7/layout/LinearArrowProcessNumbered"/>
    <dgm:cxn modelId="{D20B1407-753B-4D03-AE3F-82812C6FB15B}" srcId="{7F2438BA-F370-4719-A361-52EC007F55B2}" destId="{F0298075-041A-4DF7-A575-DF61E1527C53}" srcOrd="3" destOrd="0" parTransId="{C990DC2A-401C-4163-AEDE-296FBE1AE9C3}" sibTransId="{995E0F72-CD25-46C9-A768-7F6DFCFE2A39}"/>
    <dgm:cxn modelId="{5B38E519-6089-4474-ADA5-0ECE9010C9D5}" type="presOf" srcId="{AE859366-73CC-4747-90FB-B45992D9B2BB}" destId="{F1BE75E4-98B2-4E6A-BCD3-BF0FE95F6B1A}" srcOrd="0" destOrd="0" presId="urn:microsoft.com/office/officeart/2016/7/layout/LinearArrowProcessNumbered"/>
    <dgm:cxn modelId="{28FF9E30-E18C-48EB-AF9E-399B6553EA1D}" srcId="{7F2438BA-F370-4719-A361-52EC007F55B2}" destId="{8C8EE0C8-329F-469F-9637-8FFD03841449}" srcOrd="4" destOrd="0" parTransId="{6A3919CC-5B6A-498C-A585-2854EC736F0C}" sibTransId="{BF441C84-E5CE-41DF-9D23-DF14F0FF53AB}"/>
    <dgm:cxn modelId="{936D5435-8D89-4CAA-8EF1-B70A6E4F6497}" type="presOf" srcId="{E29F6A95-5D31-481A-B781-956B8EF7462A}" destId="{AE4DBA44-D918-40CD-9D96-99E0280E037F}" srcOrd="0" destOrd="0" presId="urn:microsoft.com/office/officeart/2016/7/layout/LinearArrowProcessNumbered"/>
    <dgm:cxn modelId="{367A963A-2CF8-488B-AB0D-EC5E195ED5F2}" type="presOf" srcId="{995E0F72-CD25-46C9-A768-7F6DFCFE2A39}" destId="{E7C18B18-856F-4618-913A-7D50EC8281B7}" srcOrd="0" destOrd="0" presId="urn:microsoft.com/office/officeart/2016/7/layout/LinearArrowProcessNumbered"/>
    <dgm:cxn modelId="{0E15B34C-67EE-4B5D-9BBB-F90F43C45E20}" srcId="{7F2438BA-F370-4719-A361-52EC007F55B2}" destId="{A5B6B32E-A665-43AD-BE7A-ACE28595CDB8}" srcOrd="0" destOrd="0" parTransId="{31AB63DE-9577-4717-AEC8-37A5A29F1535}" sibTransId="{8595CB35-5B81-41E9-A495-4B3038B35726}"/>
    <dgm:cxn modelId="{808E3B6E-60C3-41FD-9CDE-E4D6C72A7385}" type="presOf" srcId="{BF441C84-E5CE-41DF-9D23-DF14F0FF53AB}" destId="{3BB7F103-A759-4075-908F-79FEA73BB34C}" srcOrd="0" destOrd="0" presId="urn:microsoft.com/office/officeart/2016/7/layout/LinearArrowProcessNumbered"/>
    <dgm:cxn modelId="{5F80427B-015D-4474-A014-049105BC4054}" type="presOf" srcId="{392DEB84-181B-47AB-915E-61EF7843561C}" destId="{45F0EB59-DE2F-46C7-8D27-0F5CF00B0F3D}" srcOrd="0" destOrd="0" presId="urn:microsoft.com/office/officeart/2016/7/layout/LinearArrowProcessNumbered"/>
    <dgm:cxn modelId="{9BF72482-D076-4372-8C9D-2E598FBA7D51}" srcId="{7F2438BA-F370-4719-A361-52EC007F55B2}" destId="{91A8878B-D9DD-4C5F-8B04-D1F0052EACA7}" srcOrd="2" destOrd="0" parTransId="{4679331E-1CEB-4211-893D-65DA90D324A0}" sibTransId="{E29F6A95-5D31-481A-B781-956B8EF7462A}"/>
    <dgm:cxn modelId="{4A1CDB9F-615A-4B08-862A-B62279F64940}" type="presOf" srcId="{91A8878B-D9DD-4C5F-8B04-D1F0052EACA7}" destId="{299B458F-E141-4DA1-8711-CE9E596E31A6}" srcOrd="0" destOrd="0" presId="urn:microsoft.com/office/officeart/2016/7/layout/LinearArrowProcessNumbered"/>
    <dgm:cxn modelId="{9FB856AC-7461-4C8C-9713-2563862AC965}" type="presOf" srcId="{F0298075-041A-4DF7-A575-DF61E1527C53}" destId="{8D7FE21F-89E5-4A45-8E9F-846CCEACB69C}" srcOrd="0" destOrd="0" presId="urn:microsoft.com/office/officeart/2016/7/layout/LinearArrowProcessNumbered"/>
    <dgm:cxn modelId="{695955BC-A6A3-413F-87F2-3D9C8F22D473}" type="presOf" srcId="{A5B6B32E-A665-43AD-BE7A-ACE28595CDB8}" destId="{8FE789F1-0B5B-41DD-BF97-576D50E83CF8}" srcOrd="0" destOrd="0" presId="urn:microsoft.com/office/officeart/2016/7/layout/LinearArrowProcessNumbered"/>
    <dgm:cxn modelId="{A03E6FC4-B484-4941-BA01-1EA4EA685C49}" type="presOf" srcId="{8595CB35-5B81-41E9-A495-4B3038B35726}" destId="{EF7F77DE-AB97-4B4E-8DF7-50788A5273A9}" srcOrd="0" destOrd="0" presId="urn:microsoft.com/office/officeart/2016/7/layout/LinearArrowProcessNumbered"/>
    <dgm:cxn modelId="{993AB0EA-DB3E-42A1-B685-D96D879D3A1E}" srcId="{7F2438BA-F370-4719-A361-52EC007F55B2}" destId="{AE859366-73CC-4747-90FB-B45992D9B2BB}" srcOrd="1" destOrd="0" parTransId="{E8B9E14D-8076-484E-97AA-3F18DB5D93C1}" sibTransId="{392DEB84-181B-47AB-915E-61EF7843561C}"/>
    <dgm:cxn modelId="{234EBFF3-5F1E-403A-8E20-40C60398BA80}" type="presOf" srcId="{8C8EE0C8-329F-469F-9637-8FFD03841449}" destId="{80F7D4CA-3A31-477C-9480-BC950737032F}" srcOrd="0" destOrd="0" presId="urn:microsoft.com/office/officeart/2016/7/layout/LinearArrowProcessNumbered"/>
    <dgm:cxn modelId="{C1A91190-4604-4715-9CA2-5C9EBA076B36}" type="presParOf" srcId="{7280DE1C-A5CC-490D-8CF6-0592E3972B33}" destId="{C8785828-0582-4FBB-9D11-EC34A0FCDF0C}" srcOrd="0" destOrd="0" presId="urn:microsoft.com/office/officeart/2016/7/layout/LinearArrowProcessNumbered"/>
    <dgm:cxn modelId="{DA13BA2B-4E50-491D-8218-3B26B0354CBE}" type="presParOf" srcId="{C8785828-0582-4FBB-9D11-EC34A0FCDF0C}" destId="{950D3458-E88C-4024-86C5-843E8EDA0573}" srcOrd="0" destOrd="0" presId="urn:microsoft.com/office/officeart/2016/7/layout/LinearArrowProcessNumbered"/>
    <dgm:cxn modelId="{5A9230F9-20EF-4DA8-BD03-AA44ECA5D466}" type="presParOf" srcId="{C8785828-0582-4FBB-9D11-EC34A0FCDF0C}" destId="{4EC0F649-BF30-4B49-B351-6D1EBFF821C5}" srcOrd="1" destOrd="0" presId="urn:microsoft.com/office/officeart/2016/7/layout/LinearArrowProcessNumbered"/>
    <dgm:cxn modelId="{3EE6AE22-DFBD-4B53-BAA4-C00B67C0B090}" type="presParOf" srcId="{4EC0F649-BF30-4B49-B351-6D1EBFF821C5}" destId="{1FF03A55-A6F7-45E5-803A-C1BB9D95C5AE}" srcOrd="0" destOrd="0" presId="urn:microsoft.com/office/officeart/2016/7/layout/LinearArrowProcessNumbered"/>
    <dgm:cxn modelId="{70552515-5924-4DC8-A2D1-766C365F77AD}" type="presParOf" srcId="{4EC0F649-BF30-4B49-B351-6D1EBFF821C5}" destId="{7D5058C9-EA9B-4D81-BB66-F8D6EDC4FF1E}" srcOrd="1" destOrd="0" presId="urn:microsoft.com/office/officeart/2016/7/layout/LinearArrowProcessNumbered"/>
    <dgm:cxn modelId="{413E7524-D816-4B22-A06E-477EFAFF3730}" type="presParOf" srcId="{4EC0F649-BF30-4B49-B351-6D1EBFF821C5}" destId="{EF7F77DE-AB97-4B4E-8DF7-50788A5273A9}" srcOrd="2" destOrd="0" presId="urn:microsoft.com/office/officeart/2016/7/layout/LinearArrowProcessNumbered"/>
    <dgm:cxn modelId="{9CEE31F5-2F0B-4411-89DA-54678CAF1CA8}" type="presParOf" srcId="{4EC0F649-BF30-4B49-B351-6D1EBFF821C5}" destId="{13D8AE57-53B1-4915-B237-5B63BC3F81AB}" srcOrd="3" destOrd="0" presId="urn:microsoft.com/office/officeart/2016/7/layout/LinearArrowProcessNumbered"/>
    <dgm:cxn modelId="{E3BFDDDE-3339-43B7-BD6B-3B839E9DE2BC}" type="presParOf" srcId="{C8785828-0582-4FBB-9D11-EC34A0FCDF0C}" destId="{8FE789F1-0B5B-41DD-BF97-576D50E83CF8}" srcOrd="2" destOrd="0" presId="urn:microsoft.com/office/officeart/2016/7/layout/LinearArrowProcessNumbered"/>
    <dgm:cxn modelId="{A53FE68F-3A9D-45ED-95B1-0396F19C4BA5}" type="presParOf" srcId="{7280DE1C-A5CC-490D-8CF6-0592E3972B33}" destId="{42159F32-B163-4D54-BF56-643697D0D38E}" srcOrd="1" destOrd="0" presId="urn:microsoft.com/office/officeart/2016/7/layout/LinearArrowProcessNumbered"/>
    <dgm:cxn modelId="{389F4963-116A-43C8-A239-BC5F7166E970}" type="presParOf" srcId="{7280DE1C-A5CC-490D-8CF6-0592E3972B33}" destId="{E9458375-1F52-4002-BC96-9FE59BE56850}" srcOrd="2" destOrd="0" presId="urn:microsoft.com/office/officeart/2016/7/layout/LinearArrowProcessNumbered"/>
    <dgm:cxn modelId="{6C83428B-E514-40C1-BFDA-6AA12B5F4AB5}" type="presParOf" srcId="{E9458375-1F52-4002-BC96-9FE59BE56850}" destId="{2D65BFDC-41CA-422D-8360-A00FDE5D64F2}" srcOrd="0" destOrd="0" presId="urn:microsoft.com/office/officeart/2016/7/layout/LinearArrowProcessNumbered"/>
    <dgm:cxn modelId="{A68F15FB-1673-444F-9480-D4676CD00D4A}" type="presParOf" srcId="{E9458375-1F52-4002-BC96-9FE59BE56850}" destId="{E3AA538B-818A-4D01-B904-00777B3908F7}" srcOrd="1" destOrd="0" presId="urn:microsoft.com/office/officeart/2016/7/layout/LinearArrowProcessNumbered"/>
    <dgm:cxn modelId="{B33FDF73-72B0-420C-85FC-02CC2B023411}" type="presParOf" srcId="{E3AA538B-818A-4D01-B904-00777B3908F7}" destId="{28A34E91-891B-4883-8DFF-6BA55ABCA20A}" srcOrd="0" destOrd="0" presId="urn:microsoft.com/office/officeart/2016/7/layout/LinearArrowProcessNumbered"/>
    <dgm:cxn modelId="{2D60E0B3-36BB-417F-B935-51DB6D32EAE2}" type="presParOf" srcId="{E3AA538B-818A-4D01-B904-00777B3908F7}" destId="{6CB617B7-E29C-441B-BB28-F7DF87CA7656}" srcOrd="1" destOrd="0" presId="urn:microsoft.com/office/officeart/2016/7/layout/LinearArrowProcessNumbered"/>
    <dgm:cxn modelId="{8FF20D6F-E15D-4737-88D9-5E25AF6DA8AF}" type="presParOf" srcId="{E3AA538B-818A-4D01-B904-00777B3908F7}" destId="{45F0EB59-DE2F-46C7-8D27-0F5CF00B0F3D}" srcOrd="2" destOrd="0" presId="urn:microsoft.com/office/officeart/2016/7/layout/LinearArrowProcessNumbered"/>
    <dgm:cxn modelId="{53E6DBF7-5454-4BC8-B038-E299542934F6}" type="presParOf" srcId="{E3AA538B-818A-4D01-B904-00777B3908F7}" destId="{2E1D7FEB-E57F-4A9D-AED9-F991B56BC398}" srcOrd="3" destOrd="0" presId="urn:microsoft.com/office/officeart/2016/7/layout/LinearArrowProcessNumbered"/>
    <dgm:cxn modelId="{6CCE519A-B50B-4BEB-9A8E-C89EEB279DAD}" type="presParOf" srcId="{E9458375-1F52-4002-BC96-9FE59BE56850}" destId="{F1BE75E4-98B2-4E6A-BCD3-BF0FE95F6B1A}" srcOrd="2" destOrd="0" presId="urn:microsoft.com/office/officeart/2016/7/layout/LinearArrowProcessNumbered"/>
    <dgm:cxn modelId="{5329CC8E-9DDF-4A95-B10D-8129F64992FA}" type="presParOf" srcId="{7280DE1C-A5CC-490D-8CF6-0592E3972B33}" destId="{F6007772-9885-4A75-AD08-F1D6727BCF69}" srcOrd="3" destOrd="0" presId="urn:microsoft.com/office/officeart/2016/7/layout/LinearArrowProcessNumbered"/>
    <dgm:cxn modelId="{4A21CBD0-70DF-48DB-8F1B-BFB9FB9C4693}" type="presParOf" srcId="{7280DE1C-A5CC-490D-8CF6-0592E3972B33}" destId="{BB6430A5-1D71-41FB-8DAB-C9709A01B32C}" srcOrd="4" destOrd="0" presId="urn:microsoft.com/office/officeart/2016/7/layout/LinearArrowProcessNumbered"/>
    <dgm:cxn modelId="{28CDBFB4-F564-4F2B-81FB-1D1DAD9E4167}" type="presParOf" srcId="{BB6430A5-1D71-41FB-8DAB-C9709A01B32C}" destId="{97A81A94-7924-4DD4-B5B2-3923FF885582}" srcOrd="0" destOrd="0" presId="urn:microsoft.com/office/officeart/2016/7/layout/LinearArrowProcessNumbered"/>
    <dgm:cxn modelId="{77483DF4-0CB6-4590-9434-0A99CFE7AAB4}" type="presParOf" srcId="{BB6430A5-1D71-41FB-8DAB-C9709A01B32C}" destId="{7F436C51-85EB-4F36-8105-219CB765DA4B}" srcOrd="1" destOrd="0" presId="urn:microsoft.com/office/officeart/2016/7/layout/LinearArrowProcessNumbered"/>
    <dgm:cxn modelId="{CC2E3275-CB41-40E7-867B-DEA7FEEABA91}" type="presParOf" srcId="{7F436C51-85EB-4F36-8105-219CB765DA4B}" destId="{2EBF13B1-BA79-4A82-8907-012E48386955}" srcOrd="0" destOrd="0" presId="urn:microsoft.com/office/officeart/2016/7/layout/LinearArrowProcessNumbered"/>
    <dgm:cxn modelId="{5CD8E2A7-0E9E-41A5-A50F-68B3F8BD372C}" type="presParOf" srcId="{7F436C51-85EB-4F36-8105-219CB765DA4B}" destId="{E1E8A658-744A-462B-94B1-5E0D7B5971D1}" srcOrd="1" destOrd="0" presId="urn:microsoft.com/office/officeart/2016/7/layout/LinearArrowProcessNumbered"/>
    <dgm:cxn modelId="{372B21C7-755C-49B3-B877-632ECE764815}" type="presParOf" srcId="{7F436C51-85EB-4F36-8105-219CB765DA4B}" destId="{AE4DBA44-D918-40CD-9D96-99E0280E037F}" srcOrd="2" destOrd="0" presId="urn:microsoft.com/office/officeart/2016/7/layout/LinearArrowProcessNumbered"/>
    <dgm:cxn modelId="{D49652DB-229D-4D90-A55B-12CCEC5DE9DD}" type="presParOf" srcId="{7F436C51-85EB-4F36-8105-219CB765DA4B}" destId="{52C9EDDB-D441-4473-A620-15CB22C4103F}" srcOrd="3" destOrd="0" presId="urn:microsoft.com/office/officeart/2016/7/layout/LinearArrowProcessNumbered"/>
    <dgm:cxn modelId="{39265E25-711F-4FAD-A365-AFB747448208}" type="presParOf" srcId="{BB6430A5-1D71-41FB-8DAB-C9709A01B32C}" destId="{299B458F-E141-4DA1-8711-CE9E596E31A6}" srcOrd="2" destOrd="0" presId="urn:microsoft.com/office/officeart/2016/7/layout/LinearArrowProcessNumbered"/>
    <dgm:cxn modelId="{8B85DB03-54CD-4267-A959-E662E4661439}" type="presParOf" srcId="{7280DE1C-A5CC-490D-8CF6-0592E3972B33}" destId="{65F80496-3A20-4373-A1F8-55F87767BCDF}" srcOrd="5" destOrd="0" presId="urn:microsoft.com/office/officeart/2016/7/layout/LinearArrowProcessNumbered"/>
    <dgm:cxn modelId="{D4944E86-8B03-4D5D-8C01-8BE730693A3B}" type="presParOf" srcId="{7280DE1C-A5CC-490D-8CF6-0592E3972B33}" destId="{14440ABE-CE64-4519-95D8-F49D4D702103}" srcOrd="6" destOrd="0" presId="urn:microsoft.com/office/officeart/2016/7/layout/LinearArrowProcessNumbered"/>
    <dgm:cxn modelId="{AF52D127-02AB-43E1-A11C-3E6EBE8BA727}" type="presParOf" srcId="{14440ABE-CE64-4519-95D8-F49D4D702103}" destId="{BB7C654D-CCF4-4790-8D8B-3BAA70A9FCFA}" srcOrd="0" destOrd="0" presId="urn:microsoft.com/office/officeart/2016/7/layout/LinearArrowProcessNumbered"/>
    <dgm:cxn modelId="{7CC3F4C9-61D6-4EF6-843C-D4791A460DB5}" type="presParOf" srcId="{14440ABE-CE64-4519-95D8-F49D4D702103}" destId="{C610F9B3-62CD-4B6E-B574-9B0268C3F50A}" srcOrd="1" destOrd="0" presId="urn:microsoft.com/office/officeart/2016/7/layout/LinearArrowProcessNumbered"/>
    <dgm:cxn modelId="{A6A5C87C-1E29-41E7-9350-9C53B94318A0}" type="presParOf" srcId="{C610F9B3-62CD-4B6E-B574-9B0268C3F50A}" destId="{97649BD2-0391-455F-8FF7-33730DA5D575}" srcOrd="0" destOrd="0" presId="urn:microsoft.com/office/officeart/2016/7/layout/LinearArrowProcessNumbered"/>
    <dgm:cxn modelId="{BFA3A104-A5CD-4C85-8894-D649C59D43F6}" type="presParOf" srcId="{C610F9B3-62CD-4B6E-B574-9B0268C3F50A}" destId="{4A4DE20E-8D5D-41DB-91EE-08729E7E8D12}" srcOrd="1" destOrd="0" presId="urn:microsoft.com/office/officeart/2016/7/layout/LinearArrowProcessNumbered"/>
    <dgm:cxn modelId="{45E2D0EF-CC76-4CE2-B158-A31852B64E71}" type="presParOf" srcId="{C610F9B3-62CD-4B6E-B574-9B0268C3F50A}" destId="{E7C18B18-856F-4618-913A-7D50EC8281B7}" srcOrd="2" destOrd="0" presId="urn:microsoft.com/office/officeart/2016/7/layout/LinearArrowProcessNumbered"/>
    <dgm:cxn modelId="{C1B32EA1-A68F-407A-B161-FFD4AB45805C}" type="presParOf" srcId="{C610F9B3-62CD-4B6E-B574-9B0268C3F50A}" destId="{8AF89BC3-F55D-4A94-BD1A-00005356EC89}" srcOrd="3" destOrd="0" presId="urn:microsoft.com/office/officeart/2016/7/layout/LinearArrowProcessNumbered"/>
    <dgm:cxn modelId="{C17E8E8F-EC09-499D-8C74-B148E3BDCF30}" type="presParOf" srcId="{14440ABE-CE64-4519-95D8-F49D4D702103}" destId="{8D7FE21F-89E5-4A45-8E9F-846CCEACB69C}" srcOrd="2" destOrd="0" presId="urn:microsoft.com/office/officeart/2016/7/layout/LinearArrowProcessNumbered"/>
    <dgm:cxn modelId="{F894F78C-2887-49AC-B117-6EEA7A12F3DC}" type="presParOf" srcId="{7280DE1C-A5CC-490D-8CF6-0592E3972B33}" destId="{AD4885D6-FCA4-4B6F-8DFF-A5A65D56EEF2}" srcOrd="7" destOrd="0" presId="urn:microsoft.com/office/officeart/2016/7/layout/LinearArrowProcessNumbered"/>
    <dgm:cxn modelId="{6C5092CF-A04E-4463-B4A7-D38132F2E5BA}" type="presParOf" srcId="{7280DE1C-A5CC-490D-8CF6-0592E3972B33}" destId="{AB4B52DD-5C7A-488C-9085-E43C7A83C136}" srcOrd="8" destOrd="0" presId="urn:microsoft.com/office/officeart/2016/7/layout/LinearArrowProcessNumbered"/>
    <dgm:cxn modelId="{AE43E8E9-DB87-4B13-A58F-C7727C7BB0D9}" type="presParOf" srcId="{AB4B52DD-5C7A-488C-9085-E43C7A83C136}" destId="{418A958B-B76F-48B8-93D3-1F5ACC422FC2}" srcOrd="0" destOrd="0" presId="urn:microsoft.com/office/officeart/2016/7/layout/LinearArrowProcessNumbered"/>
    <dgm:cxn modelId="{0DDA7001-7C4B-4761-9AF3-379DAE952BF3}" type="presParOf" srcId="{AB4B52DD-5C7A-488C-9085-E43C7A83C136}" destId="{665366FF-6D0B-4957-8993-6A68A524F9C7}" srcOrd="1" destOrd="0" presId="urn:microsoft.com/office/officeart/2016/7/layout/LinearArrowProcessNumbered"/>
    <dgm:cxn modelId="{3E42B881-5936-4FCE-9F99-48AA8CE917C3}" type="presParOf" srcId="{665366FF-6D0B-4957-8993-6A68A524F9C7}" destId="{0D1AF6B4-DC27-41AE-B2B3-BB9B3EAC1F16}" srcOrd="0" destOrd="0" presId="urn:microsoft.com/office/officeart/2016/7/layout/LinearArrowProcessNumbered"/>
    <dgm:cxn modelId="{96A018A8-31EA-422E-9F0A-8EC2367D01DE}" type="presParOf" srcId="{665366FF-6D0B-4957-8993-6A68A524F9C7}" destId="{064E8FA2-3A3A-489D-ACAF-7DA246EFA56F}" srcOrd="1" destOrd="0" presId="urn:microsoft.com/office/officeart/2016/7/layout/LinearArrowProcessNumbered"/>
    <dgm:cxn modelId="{FA3EC61A-32FA-4111-99AE-05045E0DAAD2}" type="presParOf" srcId="{665366FF-6D0B-4957-8993-6A68A524F9C7}" destId="{3BB7F103-A759-4075-908F-79FEA73BB34C}" srcOrd="2" destOrd="0" presId="urn:microsoft.com/office/officeart/2016/7/layout/LinearArrowProcessNumbered"/>
    <dgm:cxn modelId="{80FB9516-357C-4AF0-B94D-B0E32CFD480C}" type="presParOf" srcId="{665366FF-6D0B-4957-8993-6A68A524F9C7}" destId="{C15E7ACF-CFFF-4655-97DB-763CDFADFEF5}" srcOrd="3" destOrd="0" presId="urn:microsoft.com/office/officeart/2016/7/layout/LinearArrowProcessNumbered"/>
    <dgm:cxn modelId="{80F26F09-E4F3-48AD-8637-E8A146597249}" type="presParOf" srcId="{AB4B52DD-5C7A-488C-9085-E43C7A83C136}" destId="{80F7D4CA-3A31-477C-9480-BC950737032F}" srcOrd="2" destOrd="0" presId="urn:microsoft.com/office/officeart/2016/7/layout/LinearArrowProcessNumbered"/>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BFA424-1579-49B5-A0EF-DA055E2C0ECB}"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B9C1BE23-4003-46D2-92A3-A3D316E9A550}">
      <dgm:prSet/>
      <dgm:spPr/>
      <dgm:t>
        <a:bodyPr/>
        <a:lstStyle/>
        <a:p>
          <a:r>
            <a:rPr lang="en-US" dirty="0" err="1">
              <a:latin typeface="Times New Roman" panose="02020603050405020304" pitchFamily="18" charset="0"/>
              <a:cs typeface="Times New Roman" panose="02020603050405020304" pitchFamily="18" charset="0"/>
            </a:rPr>
            <a:t>Το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Khanmigo</a:t>
          </a:r>
          <a:r>
            <a:rPr lang="en-US" dirty="0">
              <a:latin typeface="Times New Roman" panose="02020603050405020304" pitchFamily="18" charset="0"/>
              <a:cs typeface="Times New Roman" panose="02020603050405020304" pitchFamily="18" charset="0"/>
            </a:rPr>
            <a:t> βα</a:t>
          </a:r>
          <a:r>
            <a:rPr lang="en-US" dirty="0" err="1">
              <a:latin typeface="Times New Roman" panose="02020603050405020304" pitchFamily="18" charset="0"/>
              <a:cs typeface="Times New Roman" panose="02020603050405020304" pitchFamily="18" charset="0"/>
            </a:rPr>
            <a:t>σίζετ</a:t>
          </a:r>
          <a:r>
            <a:rPr lang="en-US" dirty="0">
              <a:latin typeface="Times New Roman" panose="02020603050405020304" pitchFamily="18" charset="0"/>
              <a:cs typeface="Times New Roman" panose="02020603050405020304" pitchFamily="18" charset="0"/>
            </a:rPr>
            <a:t>αι σε τέσσερις θεμελιώδεις αρχές:</a:t>
          </a:r>
        </a:p>
      </dgm:t>
    </dgm:pt>
    <dgm:pt modelId="{62683169-AE8A-4FB0-BFDE-3054E5E39528}" type="parTrans" cxnId="{70F75481-32BD-4DF6-ACBC-53CE383794A4}">
      <dgm:prSet/>
      <dgm:spPr/>
      <dgm:t>
        <a:bodyPr/>
        <a:lstStyle/>
        <a:p>
          <a:endParaRPr lang="en-US"/>
        </a:p>
      </dgm:t>
    </dgm:pt>
    <dgm:pt modelId="{A283BE71-BC6D-4EE2-8B38-0B827E0AFCE5}" type="sibTrans" cxnId="{70F75481-32BD-4DF6-ACBC-53CE383794A4}">
      <dgm:prSet/>
      <dgm:spPr/>
      <dgm:t>
        <a:bodyPr/>
        <a:lstStyle/>
        <a:p>
          <a:endParaRPr lang="en-US"/>
        </a:p>
      </dgm:t>
    </dgm:pt>
    <dgm:pt modelId="{1C79DD53-3BE9-4E33-BE4D-8E8876CA17B2}">
      <dgm:prSet/>
      <dgm:spPr/>
      <dgm:t>
        <a:bodyPr/>
        <a:lstStyle/>
        <a:p>
          <a:r>
            <a:rPr lang="en-US" dirty="0">
              <a:latin typeface="Times New Roman" panose="02020603050405020304" pitchFamily="18" charset="0"/>
              <a:cs typeface="Times New Roman" panose="02020603050405020304" pitchFamily="18" charset="0"/>
            </a:rPr>
            <a:t>1. </a:t>
          </a:r>
          <a:r>
            <a:rPr lang="en-US" dirty="0" err="1">
              <a:latin typeface="Times New Roman" panose="02020603050405020304" pitchFamily="18" charset="0"/>
              <a:cs typeface="Times New Roman" panose="02020603050405020304" pitchFamily="18" charset="0"/>
            </a:rPr>
            <a:t>Προσ</a:t>
          </a:r>
          <a:r>
            <a:rPr lang="en-US" dirty="0">
              <a:latin typeface="Times New Roman" panose="02020603050405020304" pitchFamily="18" charset="0"/>
              <a:cs typeface="Times New Roman" panose="02020603050405020304" pitchFamily="18" charset="0"/>
            </a:rPr>
            <a:t>αρμοσμένη Μάθηση: Η AI προσαρμόζει το περιεχόμενο στις ανάγκες κάθε μαθητή.</a:t>
          </a:r>
        </a:p>
      </dgm:t>
    </dgm:pt>
    <dgm:pt modelId="{0442ED4C-2BA5-4691-A531-8DE85AB1E087}" type="parTrans" cxnId="{F3FD7CA0-BC7D-43DB-951F-25497D075295}">
      <dgm:prSet/>
      <dgm:spPr/>
      <dgm:t>
        <a:bodyPr/>
        <a:lstStyle/>
        <a:p>
          <a:endParaRPr lang="en-US"/>
        </a:p>
      </dgm:t>
    </dgm:pt>
    <dgm:pt modelId="{2A90B75A-D1D6-425F-B585-AF4A76B03D3B}" type="sibTrans" cxnId="{F3FD7CA0-BC7D-43DB-951F-25497D075295}">
      <dgm:prSet/>
      <dgm:spPr/>
      <dgm:t>
        <a:bodyPr/>
        <a:lstStyle/>
        <a:p>
          <a:endParaRPr lang="en-US"/>
        </a:p>
      </dgm:t>
    </dgm:pt>
    <dgm:pt modelId="{500792E4-CA7B-4EAE-822B-3496CE37E055}">
      <dgm:prSet/>
      <dgm:spPr/>
      <dgm:t>
        <a:bodyPr/>
        <a:lstStyle/>
        <a:p>
          <a:r>
            <a:rPr lang="en-US" dirty="0">
              <a:latin typeface="Times New Roman" panose="02020603050405020304" pitchFamily="18" charset="0"/>
              <a:cs typeface="Times New Roman" panose="02020603050405020304" pitchFamily="18" charset="0"/>
            </a:rPr>
            <a:t>2. </a:t>
          </a:r>
          <a:r>
            <a:rPr lang="en-US" dirty="0" err="1">
              <a:latin typeface="Times New Roman" panose="02020603050405020304" pitchFamily="18" charset="0"/>
              <a:cs typeface="Times New Roman" panose="02020603050405020304" pitchFamily="18" charset="0"/>
            </a:rPr>
            <a:t>Δι</a:t>
          </a:r>
          <a:r>
            <a:rPr lang="en-US" dirty="0">
              <a:latin typeface="Times New Roman" panose="02020603050405020304" pitchFamily="18" charset="0"/>
              <a:cs typeface="Times New Roman" panose="02020603050405020304" pitchFamily="18" charset="0"/>
            </a:rPr>
            <a:t>αδραστικός Διάλογος: Χρήση συνομιλιακής AI για καλλιέργεια κριτικής σκέψης.</a:t>
          </a:r>
        </a:p>
      </dgm:t>
    </dgm:pt>
    <dgm:pt modelId="{E0F5BAE8-F37D-4999-B422-7FE3886D6678}" type="parTrans" cxnId="{676EE647-284B-4F1C-A294-1DDEBDC728B3}">
      <dgm:prSet/>
      <dgm:spPr/>
      <dgm:t>
        <a:bodyPr/>
        <a:lstStyle/>
        <a:p>
          <a:endParaRPr lang="en-US"/>
        </a:p>
      </dgm:t>
    </dgm:pt>
    <dgm:pt modelId="{8A62B00E-2AB3-43B4-B94D-373A327A5D73}" type="sibTrans" cxnId="{676EE647-284B-4F1C-A294-1DDEBDC728B3}">
      <dgm:prSet/>
      <dgm:spPr/>
      <dgm:t>
        <a:bodyPr/>
        <a:lstStyle/>
        <a:p>
          <a:endParaRPr lang="en-US"/>
        </a:p>
      </dgm:t>
    </dgm:pt>
    <dgm:pt modelId="{1F21DCD7-DC79-4E72-B45A-DFAD76E850F1}">
      <dgm:prSet/>
      <dgm:spPr/>
      <dgm:t>
        <a:bodyPr/>
        <a:lstStyle/>
        <a:p>
          <a:r>
            <a:rPr lang="en-US" dirty="0">
              <a:latin typeface="Times New Roman" panose="02020603050405020304" pitchFamily="18" charset="0"/>
              <a:cs typeface="Times New Roman" panose="02020603050405020304" pitchFamily="18" charset="0"/>
            </a:rPr>
            <a:t>3. </a:t>
          </a:r>
          <a:r>
            <a:rPr lang="en-US" dirty="0" err="1">
              <a:latin typeface="Times New Roman" panose="02020603050405020304" pitchFamily="18" charset="0"/>
              <a:cs typeface="Times New Roman" panose="02020603050405020304" pitchFamily="18" charset="0"/>
            </a:rPr>
            <a:t>Δι</a:t>
          </a:r>
          <a:r>
            <a:rPr lang="en-US" dirty="0">
              <a:latin typeface="Times New Roman" panose="02020603050405020304" pitchFamily="18" charset="0"/>
              <a:cs typeface="Times New Roman" panose="02020603050405020304" pitchFamily="18" charset="0"/>
            </a:rPr>
            <a:t>αφοροποίηση Διδασκαλίας: Παροχή υποστήριξης σε μαθητές με διαφορετικά μαθησιακά στυλ.</a:t>
          </a:r>
        </a:p>
      </dgm:t>
    </dgm:pt>
    <dgm:pt modelId="{F500CB7F-482E-47B0-AF7C-675A2DE29B87}" type="parTrans" cxnId="{F5127780-9715-4D9A-B50F-2F0B7775A51B}">
      <dgm:prSet/>
      <dgm:spPr/>
      <dgm:t>
        <a:bodyPr/>
        <a:lstStyle/>
        <a:p>
          <a:endParaRPr lang="en-US"/>
        </a:p>
      </dgm:t>
    </dgm:pt>
    <dgm:pt modelId="{A1C2425F-D9FE-4827-A6E1-A827EF434C07}" type="sibTrans" cxnId="{F5127780-9715-4D9A-B50F-2F0B7775A51B}">
      <dgm:prSet/>
      <dgm:spPr/>
      <dgm:t>
        <a:bodyPr/>
        <a:lstStyle/>
        <a:p>
          <a:endParaRPr lang="en-US"/>
        </a:p>
      </dgm:t>
    </dgm:pt>
    <dgm:pt modelId="{DB328E1F-A668-465E-9D64-E807B6F8D3F6}">
      <dgm:prSet/>
      <dgm:spPr/>
      <dgm:t>
        <a:bodyPr/>
        <a:lstStyle/>
        <a:p>
          <a:r>
            <a:rPr lang="en-US" dirty="0">
              <a:latin typeface="Times New Roman" panose="02020603050405020304" pitchFamily="18" charset="0"/>
              <a:cs typeface="Times New Roman" panose="02020603050405020304" pitchFamily="18" charset="0"/>
            </a:rPr>
            <a:t>4. </a:t>
          </a:r>
          <a:r>
            <a:rPr lang="en-US" dirty="0" err="1">
              <a:latin typeface="Times New Roman" panose="02020603050405020304" pitchFamily="18" charset="0"/>
              <a:cs typeface="Times New Roman" panose="02020603050405020304" pitchFamily="18" charset="0"/>
            </a:rPr>
            <a:t>Ηθική</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Χρήση</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της</a:t>
          </a:r>
          <a:r>
            <a:rPr lang="en-US" dirty="0">
              <a:latin typeface="Times New Roman" panose="02020603050405020304" pitchFamily="18" charset="0"/>
              <a:cs typeface="Times New Roman" panose="02020603050405020304" pitchFamily="18" charset="0"/>
            </a:rPr>
            <a:t> AI: </a:t>
          </a:r>
          <a:r>
            <a:rPr lang="en-US" dirty="0" err="1">
              <a:latin typeface="Times New Roman" panose="02020603050405020304" pitchFamily="18" charset="0"/>
              <a:cs typeface="Times New Roman" panose="02020603050405020304" pitchFamily="18" charset="0"/>
            </a:rPr>
            <a:t>Δι</a:t>
          </a:r>
          <a:r>
            <a:rPr lang="en-US" dirty="0">
              <a:latin typeface="Times New Roman" panose="02020603050405020304" pitchFamily="18" charset="0"/>
              <a:cs typeface="Times New Roman" panose="02020603050405020304" pitchFamily="18" charset="0"/>
            </a:rPr>
            <a:t>αφάνεια και δεοντολογική αξιοποίηση των δεδομένων.</a:t>
          </a:r>
        </a:p>
      </dgm:t>
    </dgm:pt>
    <dgm:pt modelId="{FFFFD98E-1F97-40EA-9528-4CBE9F5FA015}" type="parTrans" cxnId="{09C7CF0F-C881-48A8-B265-E69A5C335C13}">
      <dgm:prSet/>
      <dgm:spPr/>
      <dgm:t>
        <a:bodyPr/>
        <a:lstStyle/>
        <a:p>
          <a:endParaRPr lang="en-US"/>
        </a:p>
      </dgm:t>
    </dgm:pt>
    <dgm:pt modelId="{085769BA-0796-4198-8C90-DFA2A8F68186}" type="sibTrans" cxnId="{09C7CF0F-C881-48A8-B265-E69A5C335C13}">
      <dgm:prSet/>
      <dgm:spPr/>
      <dgm:t>
        <a:bodyPr/>
        <a:lstStyle/>
        <a:p>
          <a:endParaRPr lang="en-US"/>
        </a:p>
      </dgm:t>
    </dgm:pt>
    <dgm:pt modelId="{009C5857-E28D-455A-B9C3-1AB15CBB033D}" type="pres">
      <dgm:prSet presAssocID="{8CBFA424-1579-49B5-A0EF-DA055E2C0ECB}" presName="root" presStyleCnt="0">
        <dgm:presLayoutVars>
          <dgm:dir/>
          <dgm:resizeHandles val="exact"/>
        </dgm:presLayoutVars>
      </dgm:prSet>
      <dgm:spPr/>
    </dgm:pt>
    <dgm:pt modelId="{4DE9A0BB-A634-4D7E-BBBB-1461BB85AEBB}" type="pres">
      <dgm:prSet presAssocID="{B9C1BE23-4003-46D2-92A3-A3D316E9A550}" presName="compNode" presStyleCnt="0"/>
      <dgm:spPr/>
    </dgm:pt>
    <dgm:pt modelId="{5A0525C8-AF39-4B6A-BB15-9BAFF1210727}" type="pres">
      <dgm:prSet presAssocID="{B9C1BE23-4003-46D2-92A3-A3D316E9A550}" presName="bgRect" presStyleLbl="bgShp" presStyleIdx="0" presStyleCnt="5"/>
      <dgm:spPr/>
    </dgm:pt>
    <dgm:pt modelId="{49B94F93-F393-41EC-A899-CEA83789534F}" type="pres">
      <dgm:prSet presAssocID="{B9C1BE23-4003-46D2-92A3-A3D316E9A55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Ντόνατ"/>
        </a:ext>
      </dgm:extLst>
    </dgm:pt>
    <dgm:pt modelId="{62622F50-1258-40DC-9DF8-4DDFE3909E94}" type="pres">
      <dgm:prSet presAssocID="{B9C1BE23-4003-46D2-92A3-A3D316E9A550}" presName="spaceRect" presStyleCnt="0"/>
      <dgm:spPr/>
    </dgm:pt>
    <dgm:pt modelId="{60EB29A0-B51E-4DD9-BEC2-08936715E0A0}" type="pres">
      <dgm:prSet presAssocID="{B9C1BE23-4003-46D2-92A3-A3D316E9A550}" presName="parTx" presStyleLbl="revTx" presStyleIdx="0" presStyleCnt="5">
        <dgm:presLayoutVars>
          <dgm:chMax val="0"/>
          <dgm:chPref val="0"/>
        </dgm:presLayoutVars>
      </dgm:prSet>
      <dgm:spPr/>
    </dgm:pt>
    <dgm:pt modelId="{E64A0115-5DD4-41F1-B830-68CBB73E540B}" type="pres">
      <dgm:prSet presAssocID="{A283BE71-BC6D-4EE2-8B38-0B827E0AFCE5}" presName="sibTrans" presStyleCnt="0"/>
      <dgm:spPr/>
    </dgm:pt>
    <dgm:pt modelId="{782948CB-BC62-418C-A623-8882BDDBA9BE}" type="pres">
      <dgm:prSet presAssocID="{1C79DD53-3BE9-4E33-BE4D-8E8876CA17B2}" presName="compNode" presStyleCnt="0"/>
      <dgm:spPr/>
    </dgm:pt>
    <dgm:pt modelId="{B9B8BFF3-F2C8-4D83-B89D-B8CE88754D83}" type="pres">
      <dgm:prSet presAssocID="{1C79DD53-3BE9-4E33-BE4D-8E8876CA17B2}" presName="bgRect" presStyleLbl="bgShp" presStyleIdx="1" presStyleCnt="5"/>
      <dgm:spPr/>
    </dgm:pt>
    <dgm:pt modelId="{42235242-C4DC-42B7-AA0F-F750DDBC34A6}" type="pres">
      <dgm:prSet presAssocID="{1C79DD53-3BE9-4E33-BE4D-8E8876CA17B2}"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Ουράνιο τόξο"/>
        </a:ext>
      </dgm:extLst>
    </dgm:pt>
    <dgm:pt modelId="{0122D5CA-9368-4D84-999D-19CB56C6E156}" type="pres">
      <dgm:prSet presAssocID="{1C79DD53-3BE9-4E33-BE4D-8E8876CA17B2}" presName="spaceRect" presStyleCnt="0"/>
      <dgm:spPr/>
    </dgm:pt>
    <dgm:pt modelId="{12DFB2EB-006A-4E0A-8F03-15A9B45E9AA9}" type="pres">
      <dgm:prSet presAssocID="{1C79DD53-3BE9-4E33-BE4D-8E8876CA17B2}" presName="parTx" presStyleLbl="revTx" presStyleIdx="1" presStyleCnt="5">
        <dgm:presLayoutVars>
          <dgm:chMax val="0"/>
          <dgm:chPref val="0"/>
        </dgm:presLayoutVars>
      </dgm:prSet>
      <dgm:spPr/>
    </dgm:pt>
    <dgm:pt modelId="{63E7152D-CB5D-4B1E-A759-712A17412ABB}" type="pres">
      <dgm:prSet presAssocID="{2A90B75A-D1D6-425F-B585-AF4A76B03D3B}" presName="sibTrans" presStyleCnt="0"/>
      <dgm:spPr/>
    </dgm:pt>
    <dgm:pt modelId="{6F551F86-8B29-4DF7-ADE5-823FC66C9B89}" type="pres">
      <dgm:prSet presAssocID="{500792E4-CA7B-4EAE-822B-3496CE37E055}" presName="compNode" presStyleCnt="0"/>
      <dgm:spPr/>
    </dgm:pt>
    <dgm:pt modelId="{58E36D6F-3B61-475F-B1A9-4BA9794313E3}" type="pres">
      <dgm:prSet presAssocID="{500792E4-CA7B-4EAE-822B-3496CE37E055}" presName="bgRect" presStyleLbl="bgShp" presStyleIdx="2" presStyleCnt="5"/>
      <dgm:spPr/>
    </dgm:pt>
    <dgm:pt modelId="{66F4C78A-DEAF-41E3-B742-E865726ECDB0}" type="pres">
      <dgm:prSet presAssocID="{500792E4-CA7B-4EAE-822B-3496CE37E055}"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Ρομπότ"/>
        </a:ext>
      </dgm:extLst>
    </dgm:pt>
    <dgm:pt modelId="{B98343E3-8AB1-40C5-877B-21CFCFFB7A59}" type="pres">
      <dgm:prSet presAssocID="{500792E4-CA7B-4EAE-822B-3496CE37E055}" presName="spaceRect" presStyleCnt="0"/>
      <dgm:spPr/>
    </dgm:pt>
    <dgm:pt modelId="{B16467AE-6BC8-403D-A38B-DA5A1534EA9C}" type="pres">
      <dgm:prSet presAssocID="{500792E4-CA7B-4EAE-822B-3496CE37E055}" presName="parTx" presStyleLbl="revTx" presStyleIdx="2" presStyleCnt="5">
        <dgm:presLayoutVars>
          <dgm:chMax val="0"/>
          <dgm:chPref val="0"/>
        </dgm:presLayoutVars>
      </dgm:prSet>
      <dgm:spPr/>
    </dgm:pt>
    <dgm:pt modelId="{A2CD0A04-B0C8-458A-8D0E-37A086AE3245}" type="pres">
      <dgm:prSet presAssocID="{8A62B00E-2AB3-43B4-B94D-373A327A5D73}" presName="sibTrans" presStyleCnt="0"/>
      <dgm:spPr/>
    </dgm:pt>
    <dgm:pt modelId="{E345B752-70B8-4880-A1A7-247C4C574D48}" type="pres">
      <dgm:prSet presAssocID="{1F21DCD7-DC79-4E72-B45A-DFAD76E850F1}" presName="compNode" presStyleCnt="0"/>
      <dgm:spPr/>
    </dgm:pt>
    <dgm:pt modelId="{3262C5D1-61C2-4C3A-BE68-50B89C0EE881}" type="pres">
      <dgm:prSet presAssocID="{1F21DCD7-DC79-4E72-B45A-DFAD76E850F1}" presName="bgRect" presStyleLbl="bgShp" presStyleIdx="3" presStyleCnt="5"/>
      <dgm:spPr/>
    </dgm:pt>
    <dgm:pt modelId="{79D41860-8D79-4A2B-97EC-4FDC2A29FE69}" type="pres">
      <dgm:prSet presAssocID="{1F21DCD7-DC79-4E72-B45A-DFAD76E850F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Νεφρά"/>
        </a:ext>
      </dgm:extLst>
    </dgm:pt>
    <dgm:pt modelId="{70F4865C-F990-43B0-A257-D33E20BDBBAF}" type="pres">
      <dgm:prSet presAssocID="{1F21DCD7-DC79-4E72-B45A-DFAD76E850F1}" presName="spaceRect" presStyleCnt="0"/>
      <dgm:spPr/>
    </dgm:pt>
    <dgm:pt modelId="{C9BF3E31-B31A-40D1-A7A8-6FEC942B5817}" type="pres">
      <dgm:prSet presAssocID="{1F21DCD7-DC79-4E72-B45A-DFAD76E850F1}" presName="parTx" presStyleLbl="revTx" presStyleIdx="3" presStyleCnt="5">
        <dgm:presLayoutVars>
          <dgm:chMax val="0"/>
          <dgm:chPref val="0"/>
        </dgm:presLayoutVars>
      </dgm:prSet>
      <dgm:spPr/>
    </dgm:pt>
    <dgm:pt modelId="{E13024EB-E46D-46A2-B14B-0845681AD2E2}" type="pres">
      <dgm:prSet presAssocID="{A1C2425F-D9FE-4827-A6E1-A827EF434C07}" presName="sibTrans" presStyleCnt="0"/>
      <dgm:spPr/>
    </dgm:pt>
    <dgm:pt modelId="{7FE4384B-627B-4C70-9D2C-D124F5603C3C}" type="pres">
      <dgm:prSet presAssocID="{DB328E1F-A668-465E-9D64-E807B6F8D3F6}" presName="compNode" presStyleCnt="0"/>
      <dgm:spPr/>
    </dgm:pt>
    <dgm:pt modelId="{0C2F51C1-A261-464E-B699-015F55A3A752}" type="pres">
      <dgm:prSet presAssocID="{DB328E1F-A668-465E-9D64-E807B6F8D3F6}" presName="bgRect" presStyleLbl="bgShp" presStyleIdx="4" presStyleCnt="5"/>
      <dgm:spPr/>
    </dgm:pt>
    <dgm:pt modelId="{BE767910-6F97-4EB5-880D-38C4CAB3BD2F}" type="pres">
      <dgm:prSet presAssocID="{DB328E1F-A668-465E-9D64-E807B6F8D3F6}"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Επεξεργαστής"/>
        </a:ext>
      </dgm:extLst>
    </dgm:pt>
    <dgm:pt modelId="{A0C371D7-8DDE-43AE-BFB3-4D83D8584AAB}" type="pres">
      <dgm:prSet presAssocID="{DB328E1F-A668-465E-9D64-E807B6F8D3F6}" presName="spaceRect" presStyleCnt="0"/>
      <dgm:spPr/>
    </dgm:pt>
    <dgm:pt modelId="{1B11C243-3498-4F12-831F-57B6643E36A1}" type="pres">
      <dgm:prSet presAssocID="{DB328E1F-A668-465E-9D64-E807B6F8D3F6}" presName="parTx" presStyleLbl="revTx" presStyleIdx="4" presStyleCnt="5">
        <dgm:presLayoutVars>
          <dgm:chMax val="0"/>
          <dgm:chPref val="0"/>
        </dgm:presLayoutVars>
      </dgm:prSet>
      <dgm:spPr/>
    </dgm:pt>
  </dgm:ptLst>
  <dgm:cxnLst>
    <dgm:cxn modelId="{09C7CF0F-C881-48A8-B265-E69A5C335C13}" srcId="{8CBFA424-1579-49B5-A0EF-DA055E2C0ECB}" destId="{DB328E1F-A668-465E-9D64-E807B6F8D3F6}" srcOrd="4" destOrd="0" parTransId="{FFFFD98E-1F97-40EA-9528-4CBE9F5FA015}" sibTransId="{085769BA-0796-4198-8C90-DFA2A8F68186}"/>
    <dgm:cxn modelId="{D962E843-646B-4D71-9F6E-F79C598460B5}" type="presOf" srcId="{DB328E1F-A668-465E-9D64-E807B6F8D3F6}" destId="{1B11C243-3498-4F12-831F-57B6643E36A1}" srcOrd="0" destOrd="0" presId="urn:microsoft.com/office/officeart/2018/2/layout/IconVerticalSolidList"/>
    <dgm:cxn modelId="{54824744-6AEB-46F4-9830-9D74844685BF}" type="presOf" srcId="{8CBFA424-1579-49B5-A0EF-DA055E2C0ECB}" destId="{009C5857-E28D-455A-B9C3-1AB15CBB033D}" srcOrd="0" destOrd="0" presId="urn:microsoft.com/office/officeart/2018/2/layout/IconVerticalSolidList"/>
    <dgm:cxn modelId="{676EE647-284B-4F1C-A294-1DDEBDC728B3}" srcId="{8CBFA424-1579-49B5-A0EF-DA055E2C0ECB}" destId="{500792E4-CA7B-4EAE-822B-3496CE37E055}" srcOrd="2" destOrd="0" parTransId="{E0F5BAE8-F37D-4999-B422-7FE3886D6678}" sibTransId="{8A62B00E-2AB3-43B4-B94D-373A327A5D73}"/>
    <dgm:cxn modelId="{FC62D668-F9F6-4F48-A738-AC29DCBC582A}" type="presOf" srcId="{B9C1BE23-4003-46D2-92A3-A3D316E9A550}" destId="{60EB29A0-B51E-4DD9-BEC2-08936715E0A0}" srcOrd="0" destOrd="0" presId="urn:microsoft.com/office/officeart/2018/2/layout/IconVerticalSolidList"/>
    <dgm:cxn modelId="{F5127780-9715-4D9A-B50F-2F0B7775A51B}" srcId="{8CBFA424-1579-49B5-A0EF-DA055E2C0ECB}" destId="{1F21DCD7-DC79-4E72-B45A-DFAD76E850F1}" srcOrd="3" destOrd="0" parTransId="{F500CB7F-482E-47B0-AF7C-675A2DE29B87}" sibTransId="{A1C2425F-D9FE-4827-A6E1-A827EF434C07}"/>
    <dgm:cxn modelId="{70F75481-32BD-4DF6-ACBC-53CE383794A4}" srcId="{8CBFA424-1579-49B5-A0EF-DA055E2C0ECB}" destId="{B9C1BE23-4003-46D2-92A3-A3D316E9A550}" srcOrd="0" destOrd="0" parTransId="{62683169-AE8A-4FB0-BFDE-3054E5E39528}" sibTransId="{A283BE71-BC6D-4EE2-8B38-0B827E0AFCE5}"/>
    <dgm:cxn modelId="{A1516784-317F-4B21-827D-9C11642B0552}" type="presOf" srcId="{1C79DD53-3BE9-4E33-BE4D-8E8876CA17B2}" destId="{12DFB2EB-006A-4E0A-8F03-15A9B45E9AA9}" srcOrd="0" destOrd="0" presId="urn:microsoft.com/office/officeart/2018/2/layout/IconVerticalSolidList"/>
    <dgm:cxn modelId="{F3FD7CA0-BC7D-43DB-951F-25497D075295}" srcId="{8CBFA424-1579-49B5-A0EF-DA055E2C0ECB}" destId="{1C79DD53-3BE9-4E33-BE4D-8E8876CA17B2}" srcOrd="1" destOrd="0" parTransId="{0442ED4C-2BA5-4691-A531-8DE85AB1E087}" sibTransId="{2A90B75A-D1D6-425F-B585-AF4A76B03D3B}"/>
    <dgm:cxn modelId="{70456FC7-E1BF-4919-97CB-3E26BF837789}" type="presOf" srcId="{1F21DCD7-DC79-4E72-B45A-DFAD76E850F1}" destId="{C9BF3E31-B31A-40D1-A7A8-6FEC942B5817}" srcOrd="0" destOrd="0" presId="urn:microsoft.com/office/officeart/2018/2/layout/IconVerticalSolidList"/>
    <dgm:cxn modelId="{EDB325D9-5C32-4366-B388-3CF4D524AB94}" type="presOf" srcId="{500792E4-CA7B-4EAE-822B-3496CE37E055}" destId="{B16467AE-6BC8-403D-A38B-DA5A1534EA9C}" srcOrd="0" destOrd="0" presId="urn:microsoft.com/office/officeart/2018/2/layout/IconVerticalSolidList"/>
    <dgm:cxn modelId="{8DA44FF2-5423-4BFA-A27B-30E453F94AC0}" type="presParOf" srcId="{009C5857-E28D-455A-B9C3-1AB15CBB033D}" destId="{4DE9A0BB-A634-4D7E-BBBB-1461BB85AEBB}" srcOrd="0" destOrd="0" presId="urn:microsoft.com/office/officeart/2018/2/layout/IconVerticalSolidList"/>
    <dgm:cxn modelId="{108F32CF-1998-4712-971F-A768B98AD926}" type="presParOf" srcId="{4DE9A0BB-A634-4D7E-BBBB-1461BB85AEBB}" destId="{5A0525C8-AF39-4B6A-BB15-9BAFF1210727}" srcOrd="0" destOrd="0" presId="urn:microsoft.com/office/officeart/2018/2/layout/IconVerticalSolidList"/>
    <dgm:cxn modelId="{A8DFC357-1EE4-4C3A-AFDE-8342CAAE2A21}" type="presParOf" srcId="{4DE9A0BB-A634-4D7E-BBBB-1461BB85AEBB}" destId="{49B94F93-F393-41EC-A899-CEA83789534F}" srcOrd="1" destOrd="0" presId="urn:microsoft.com/office/officeart/2018/2/layout/IconVerticalSolidList"/>
    <dgm:cxn modelId="{D5856D9E-E406-48B0-B0FB-F5A5D1628BDA}" type="presParOf" srcId="{4DE9A0BB-A634-4D7E-BBBB-1461BB85AEBB}" destId="{62622F50-1258-40DC-9DF8-4DDFE3909E94}" srcOrd="2" destOrd="0" presId="urn:microsoft.com/office/officeart/2018/2/layout/IconVerticalSolidList"/>
    <dgm:cxn modelId="{BA220840-7DC3-47EA-ABB8-1A872B19CEF8}" type="presParOf" srcId="{4DE9A0BB-A634-4D7E-BBBB-1461BB85AEBB}" destId="{60EB29A0-B51E-4DD9-BEC2-08936715E0A0}" srcOrd="3" destOrd="0" presId="urn:microsoft.com/office/officeart/2018/2/layout/IconVerticalSolidList"/>
    <dgm:cxn modelId="{1AEA981B-D21C-4115-A0C6-9EA616A39DBA}" type="presParOf" srcId="{009C5857-E28D-455A-B9C3-1AB15CBB033D}" destId="{E64A0115-5DD4-41F1-B830-68CBB73E540B}" srcOrd="1" destOrd="0" presId="urn:microsoft.com/office/officeart/2018/2/layout/IconVerticalSolidList"/>
    <dgm:cxn modelId="{8617CAB0-0740-420F-BF40-59F89F7FC22C}" type="presParOf" srcId="{009C5857-E28D-455A-B9C3-1AB15CBB033D}" destId="{782948CB-BC62-418C-A623-8882BDDBA9BE}" srcOrd="2" destOrd="0" presId="urn:microsoft.com/office/officeart/2018/2/layout/IconVerticalSolidList"/>
    <dgm:cxn modelId="{359374E2-730E-4CF7-B6F2-E42E57E0B279}" type="presParOf" srcId="{782948CB-BC62-418C-A623-8882BDDBA9BE}" destId="{B9B8BFF3-F2C8-4D83-B89D-B8CE88754D83}" srcOrd="0" destOrd="0" presId="urn:microsoft.com/office/officeart/2018/2/layout/IconVerticalSolidList"/>
    <dgm:cxn modelId="{28879B65-DF7E-4F6A-92DC-3690A8BAABF3}" type="presParOf" srcId="{782948CB-BC62-418C-A623-8882BDDBA9BE}" destId="{42235242-C4DC-42B7-AA0F-F750DDBC34A6}" srcOrd="1" destOrd="0" presId="urn:microsoft.com/office/officeart/2018/2/layout/IconVerticalSolidList"/>
    <dgm:cxn modelId="{FBFC9B63-E40A-436F-A50F-1FF1AF7CF86A}" type="presParOf" srcId="{782948CB-BC62-418C-A623-8882BDDBA9BE}" destId="{0122D5CA-9368-4D84-999D-19CB56C6E156}" srcOrd="2" destOrd="0" presId="urn:microsoft.com/office/officeart/2018/2/layout/IconVerticalSolidList"/>
    <dgm:cxn modelId="{DBFCA650-5C0B-4310-8D8C-D520DD7ACC2E}" type="presParOf" srcId="{782948CB-BC62-418C-A623-8882BDDBA9BE}" destId="{12DFB2EB-006A-4E0A-8F03-15A9B45E9AA9}" srcOrd="3" destOrd="0" presId="urn:microsoft.com/office/officeart/2018/2/layout/IconVerticalSolidList"/>
    <dgm:cxn modelId="{6538F6CD-726D-4BD1-80BD-BED08610A4C4}" type="presParOf" srcId="{009C5857-E28D-455A-B9C3-1AB15CBB033D}" destId="{63E7152D-CB5D-4B1E-A759-712A17412ABB}" srcOrd="3" destOrd="0" presId="urn:microsoft.com/office/officeart/2018/2/layout/IconVerticalSolidList"/>
    <dgm:cxn modelId="{E853733A-AC3B-448C-9B6B-6DDD4335701D}" type="presParOf" srcId="{009C5857-E28D-455A-B9C3-1AB15CBB033D}" destId="{6F551F86-8B29-4DF7-ADE5-823FC66C9B89}" srcOrd="4" destOrd="0" presId="urn:microsoft.com/office/officeart/2018/2/layout/IconVerticalSolidList"/>
    <dgm:cxn modelId="{A5209555-280B-4EAD-875E-5880DFA83C60}" type="presParOf" srcId="{6F551F86-8B29-4DF7-ADE5-823FC66C9B89}" destId="{58E36D6F-3B61-475F-B1A9-4BA9794313E3}" srcOrd="0" destOrd="0" presId="urn:microsoft.com/office/officeart/2018/2/layout/IconVerticalSolidList"/>
    <dgm:cxn modelId="{F4C5C499-BEBD-4B13-8FB0-F1F494DD1767}" type="presParOf" srcId="{6F551F86-8B29-4DF7-ADE5-823FC66C9B89}" destId="{66F4C78A-DEAF-41E3-B742-E865726ECDB0}" srcOrd="1" destOrd="0" presId="urn:microsoft.com/office/officeart/2018/2/layout/IconVerticalSolidList"/>
    <dgm:cxn modelId="{B2DFEE0A-2BB5-437C-80F1-B9780FF70FF5}" type="presParOf" srcId="{6F551F86-8B29-4DF7-ADE5-823FC66C9B89}" destId="{B98343E3-8AB1-40C5-877B-21CFCFFB7A59}" srcOrd="2" destOrd="0" presId="urn:microsoft.com/office/officeart/2018/2/layout/IconVerticalSolidList"/>
    <dgm:cxn modelId="{D9E63FE3-BD9F-4A3D-A9B2-F6FA257E3F32}" type="presParOf" srcId="{6F551F86-8B29-4DF7-ADE5-823FC66C9B89}" destId="{B16467AE-6BC8-403D-A38B-DA5A1534EA9C}" srcOrd="3" destOrd="0" presId="urn:microsoft.com/office/officeart/2018/2/layout/IconVerticalSolidList"/>
    <dgm:cxn modelId="{3D84B78C-B375-45A6-A42F-D778FC7DE74F}" type="presParOf" srcId="{009C5857-E28D-455A-B9C3-1AB15CBB033D}" destId="{A2CD0A04-B0C8-458A-8D0E-37A086AE3245}" srcOrd="5" destOrd="0" presId="urn:microsoft.com/office/officeart/2018/2/layout/IconVerticalSolidList"/>
    <dgm:cxn modelId="{8E9ECE98-B059-4E5B-948C-ADB3AFE82503}" type="presParOf" srcId="{009C5857-E28D-455A-B9C3-1AB15CBB033D}" destId="{E345B752-70B8-4880-A1A7-247C4C574D48}" srcOrd="6" destOrd="0" presId="urn:microsoft.com/office/officeart/2018/2/layout/IconVerticalSolidList"/>
    <dgm:cxn modelId="{BE7898F4-FEA4-4DC1-A08C-5765C1C748FF}" type="presParOf" srcId="{E345B752-70B8-4880-A1A7-247C4C574D48}" destId="{3262C5D1-61C2-4C3A-BE68-50B89C0EE881}" srcOrd="0" destOrd="0" presId="urn:microsoft.com/office/officeart/2018/2/layout/IconVerticalSolidList"/>
    <dgm:cxn modelId="{DCAF80BE-EDBA-43F8-BBA8-4436FDB621A7}" type="presParOf" srcId="{E345B752-70B8-4880-A1A7-247C4C574D48}" destId="{79D41860-8D79-4A2B-97EC-4FDC2A29FE69}" srcOrd="1" destOrd="0" presId="urn:microsoft.com/office/officeart/2018/2/layout/IconVerticalSolidList"/>
    <dgm:cxn modelId="{AE13FFBA-2CA3-4884-85A5-392392A58642}" type="presParOf" srcId="{E345B752-70B8-4880-A1A7-247C4C574D48}" destId="{70F4865C-F990-43B0-A257-D33E20BDBBAF}" srcOrd="2" destOrd="0" presId="urn:microsoft.com/office/officeart/2018/2/layout/IconVerticalSolidList"/>
    <dgm:cxn modelId="{12B330D4-B2AD-4983-913A-E6F2D6BED905}" type="presParOf" srcId="{E345B752-70B8-4880-A1A7-247C4C574D48}" destId="{C9BF3E31-B31A-40D1-A7A8-6FEC942B5817}" srcOrd="3" destOrd="0" presId="urn:microsoft.com/office/officeart/2018/2/layout/IconVerticalSolidList"/>
    <dgm:cxn modelId="{AD37955B-64D0-416A-83DE-9DB0F0D5C75A}" type="presParOf" srcId="{009C5857-E28D-455A-B9C3-1AB15CBB033D}" destId="{E13024EB-E46D-46A2-B14B-0845681AD2E2}" srcOrd="7" destOrd="0" presId="urn:microsoft.com/office/officeart/2018/2/layout/IconVerticalSolidList"/>
    <dgm:cxn modelId="{48EE4917-311C-4F47-BAF9-A517EB682E0A}" type="presParOf" srcId="{009C5857-E28D-455A-B9C3-1AB15CBB033D}" destId="{7FE4384B-627B-4C70-9D2C-D124F5603C3C}" srcOrd="8" destOrd="0" presId="urn:microsoft.com/office/officeart/2018/2/layout/IconVerticalSolidList"/>
    <dgm:cxn modelId="{297F70A0-522E-4C7E-9102-4A0652798B27}" type="presParOf" srcId="{7FE4384B-627B-4C70-9D2C-D124F5603C3C}" destId="{0C2F51C1-A261-464E-B699-015F55A3A752}" srcOrd="0" destOrd="0" presId="urn:microsoft.com/office/officeart/2018/2/layout/IconVerticalSolidList"/>
    <dgm:cxn modelId="{69723E84-0BA3-441B-8B1A-45E507743C9E}" type="presParOf" srcId="{7FE4384B-627B-4C70-9D2C-D124F5603C3C}" destId="{BE767910-6F97-4EB5-880D-38C4CAB3BD2F}" srcOrd="1" destOrd="0" presId="urn:microsoft.com/office/officeart/2018/2/layout/IconVerticalSolidList"/>
    <dgm:cxn modelId="{5D6CB8DE-40E0-4E73-A6B7-2D6BEB8D5F55}" type="presParOf" srcId="{7FE4384B-627B-4C70-9D2C-D124F5603C3C}" destId="{A0C371D7-8DDE-43AE-BFB3-4D83D8584AAB}" srcOrd="2" destOrd="0" presId="urn:microsoft.com/office/officeart/2018/2/layout/IconVerticalSolidList"/>
    <dgm:cxn modelId="{D45F6CF1-FA77-4117-9FA3-5870455BCEA8}" type="presParOf" srcId="{7FE4384B-627B-4C70-9D2C-D124F5603C3C}" destId="{1B11C243-3498-4F12-831F-57B6643E36A1}"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39E0B5-AE24-4912-BB36-675AB9F1404E}" type="doc">
      <dgm:prSet loTypeId="urn:microsoft.com/office/officeart/2005/8/layout/vProcess5" loCatId="process" qsTypeId="urn:microsoft.com/office/officeart/2005/8/quickstyle/simple4" qsCatId="simple" csTypeId="urn:microsoft.com/office/officeart/2005/8/colors/colorful2" csCatId="colorful" phldr="1"/>
      <dgm:spPr/>
      <dgm:t>
        <a:bodyPr/>
        <a:lstStyle/>
        <a:p>
          <a:endParaRPr lang="en-US"/>
        </a:p>
      </dgm:t>
    </dgm:pt>
    <dgm:pt modelId="{B0286D49-79D5-4558-86EB-54DB756E518C}">
      <dgm:prSet/>
      <dgm:spPr/>
      <dgm:t>
        <a:bodyPr/>
        <a:lstStyle/>
        <a:p>
          <a:r>
            <a:rPr lang="el-GR"/>
            <a:t>Σχολεία που είχαν απαγορεύσει το </a:t>
          </a:r>
          <a:r>
            <a:rPr lang="en-US"/>
            <a:t>ChatGPT</a:t>
          </a:r>
          <a:r>
            <a:rPr lang="el-GR"/>
            <a:t>, ενσωμάτωσαν στα λογισμικά τους το </a:t>
          </a:r>
          <a:r>
            <a:rPr lang="en-US"/>
            <a:t>Khanmigo.</a:t>
          </a:r>
        </a:p>
      </dgm:t>
    </dgm:pt>
    <dgm:pt modelId="{242A6CA6-33E9-431E-B994-DE7836A2111F}" type="parTrans" cxnId="{4662A96D-3EE8-4044-BC98-45D979081286}">
      <dgm:prSet/>
      <dgm:spPr/>
      <dgm:t>
        <a:bodyPr/>
        <a:lstStyle/>
        <a:p>
          <a:endParaRPr lang="en-US"/>
        </a:p>
      </dgm:t>
    </dgm:pt>
    <dgm:pt modelId="{E4A7B4CE-5811-4E4D-BC43-B132D136A11E}" type="sibTrans" cxnId="{4662A96D-3EE8-4044-BC98-45D979081286}">
      <dgm:prSet/>
      <dgm:spPr/>
      <dgm:t>
        <a:bodyPr/>
        <a:lstStyle/>
        <a:p>
          <a:endParaRPr lang="en-US"/>
        </a:p>
      </dgm:t>
    </dgm:pt>
    <dgm:pt modelId="{729FF990-1F6B-4DF9-ABF4-F313413165AC}">
      <dgm:prSet/>
      <dgm:spPr/>
      <dgm:t>
        <a:bodyPr/>
        <a:lstStyle/>
        <a:p>
          <a:r>
            <a:rPr lang="el-GR" dirty="0"/>
            <a:t>Είναι δωρεάν. Διατίθεται μόνο στις ΗΠΑ.</a:t>
          </a:r>
          <a:endParaRPr lang="en-US" dirty="0"/>
        </a:p>
      </dgm:t>
    </dgm:pt>
    <dgm:pt modelId="{A196E2E6-A8B5-412C-AF74-5BA279D2F31F}" type="parTrans" cxnId="{FC1036A1-7EFD-4E70-8698-FB903A7A5429}">
      <dgm:prSet/>
      <dgm:spPr/>
      <dgm:t>
        <a:bodyPr/>
        <a:lstStyle/>
        <a:p>
          <a:endParaRPr lang="en-US"/>
        </a:p>
      </dgm:t>
    </dgm:pt>
    <dgm:pt modelId="{40D7DAFD-7EEC-42E8-97EA-A247680B96A0}" type="sibTrans" cxnId="{FC1036A1-7EFD-4E70-8698-FB903A7A5429}">
      <dgm:prSet/>
      <dgm:spPr/>
      <dgm:t>
        <a:bodyPr/>
        <a:lstStyle/>
        <a:p>
          <a:endParaRPr lang="en-US"/>
        </a:p>
      </dgm:t>
    </dgm:pt>
    <dgm:pt modelId="{25A19FE1-7CB4-43E0-B178-5B87A2B55265}">
      <dgm:prSet/>
      <dgm:spPr/>
      <dgm:t>
        <a:bodyPr/>
        <a:lstStyle/>
        <a:p>
          <a:r>
            <a:rPr lang="el-GR" dirty="0"/>
            <a:t>Κάνει απλοϊκή χρήση της γλώσσας.</a:t>
          </a:r>
          <a:endParaRPr lang="en-US" dirty="0"/>
        </a:p>
      </dgm:t>
    </dgm:pt>
    <dgm:pt modelId="{9EAE268A-9E6D-4747-A792-E52F91D22AE8}" type="parTrans" cxnId="{717BE8FA-D70E-408D-8AC6-8C1B762D3454}">
      <dgm:prSet/>
      <dgm:spPr/>
      <dgm:t>
        <a:bodyPr/>
        <a:lstStyle/>
        <a:p>
          <a:endParaRPr lang="en-US"/>
        </a:p>
      </dgm:t>
    </dgm:pt>
    <dgm:pt modelId="{84FE6BB8-8F96-4050-925C-D3AB661F9C00}" type="sibTrans" cxnId="{717BE8FA-D70E-408D-8AC6-8C1B762D3454}">
      <dgm:prSet/>
      <dgm:spPr/>
      <dgm:t>
        <a:bodyPr/>
        <a:lstStyle/>
        <a:p>
          <a:endParaRPr lang="en-US"/>
        </a:p>
      </dgm:t>
    </dgm:pt>
    <dgm:pt modelId="{C7E851B2-430F-4035-B83D-560A6FA40DC1}">
      <dgm:prSet/>
      <dgm:spPr/>
      <dgm:t>
        <a:bodyPr/>
        <a:lstStyle/>
        <a:p>
          <a:r>
            <a:rPr lang="el-GR"/>
            <a:t>Έχει μνήμη σε αντίθεση με το </a:t>
          </a:r>
          <a:r>
            <a:rPr lang="en-US"/>
            <a:t>ChatGPT.</a:t>
          </a:r>
        </a:p>
      </dgm:t>
    </dgm:pt>
    <dgm:pt modelId="{E11B9CB8-FECC-4D26-B1D1-168C76AC0E7F}" type="parTrans" cxnId="{7FBD0E45-5EDD-42E2-B2FD-1D2BECC697D4}">
      <dgm:prSet/>
      <dgm:spPr/>
      <dgm:t>
        <a:bodyPr/>
        <a:lstStyle/>
        <a:p>
          <a:endParaRPr lang="en-US"/>
        </a:p>
      </dgm:t>
    </dgm:pt>
    <dgm:pt modelId="{E3CFAE50-8336-406D-8942-F407514CE60C}" type="sibTrans" cxnId="{7FBD0E45-5EDD-42E2-B2FD-1D2BECC697D4}">
      <dgm:prSet/>
      <dgm:spPr/>
      <dgm:t>
        <a:bodyPr/>
        <a:lstStyle/>
        <a:p>
          <a:endParaRPr lang="en-US"/>
        </a:p>
      </dgm:t>
    </dgm:pt>
    <dgm:pt modelId="{B0B39657-C010-4031-A785-CCEE7CE01247}" type="pres">
      <dgm:prSet presAssocID="{3739E0B5-AE24-4912-BB36-675AB9F1404E}" presName="outerComposite" presStyleCnt="0">
        <dgm:presLayoutVars>
          <dgm:chMax val="5"/>
          <dgm:dir/>
          <dgm:resizeHandles val="exact"/>
        </dgm:presLayoutVars>
      </dgm:prSet>
      <dgm:spPr/>
    </dgm:pt>
    <dgm:pt modelId="{81E0BF68-AAF2-4878-9EDA-6FC16FAE4775}" type="pres">
      <dgm:prSet presAssocID="{3739E0B5-AE24-4912-BB36-675AB9F1404E}" presName="dummyMaxCanvas" presStyleCnt="0">
        <dgm:presLayoutVars/>
      </dgm:prSet>
      <dgm:spPr/>
    </dgm:pt>
    <dgm:pt modelId="{15F9EF72-A231-4C18-8FC8-E1DC337D0C8B}" type="pres">
      <dgm:prSet presAssocID="{3739E0B5-AE24-4912-BB36-675AB9F1404E}" presName="FourNodes_1" presStyleLbl="node1" presStyleIdx="0" presStyleCnt="4">
        <dgm:presLayoutVars>
          <dgm:bulletEnabled val="1"/>
        </dgm:presLayoutVars>
      </dgm:prSet>
      <dgm:spPr/>
    </dgm:pt>
    <dgm:pt modelId="{518A16EC-7A7B-4DB9-9F85-B448A32D7373}" type="pres">
      <dgm:prSet presAssocID="{3739E0B5-AE24-4912-BB36-675AB9F1404E}" presName="FourNodes_2" presStyleLbl="node1" presStyleIdx="1" presStyleCnt="4">
        <dgm:presLayoutVars>
          <dgm:bulletEnabled val="1"/>
        </dgm:presLayoutVars>
      </dgm:prSet>
      <dgm:spPr/>
    </dgm:pt>
    <dgm:pt modelId="{0A94DCEC-17C0-436B-BB0C-8CFEFBFD39C6}" type="pres">
      <dgm:prSet presAssocID="{3739E0B5-AE24-4912-BB36-675AB9F1404E}" presName="FourNodes_3" presStyleLbl="node1" presStyleIdx="2" presStyleCnt="4">
        <dgm:presLayoutVars>
          <dgm:bulletEnabled val="1"/>
        </dgm:presLayoutVars>
      </dgm:prSet>
      <dgm:spPr/>
    </dgm:pt>
    <dgm:pt modelId="{1874BECF-9B56-4BDE-84D3-E001D8E3FBEA}" type="pres">
      <dgm:prSet presAssocID="{3739E0B5-AE24-4912-BB36-675AB9F1404E}" presName="FourNodes_4" presStyleLbl="node1" presStyleIdx="3" presStyleCnt="4">
        <dgm:presLayoutVars>
          <dgm:bulletEnabled val="1"/>
        </dgm:presLayoutVars>
      </dgm:prSet>
      <dgm:spPr/>
    </dgm:pt>
    <dgm:pt modelId="{B5920806-7BEA-45E7-BD51-7483AE4F8C79}" type="pres">
      <dgm:prSet presAssocID="{3739E0B5-AE24-4912-BB36-675AB9F1404E}" presName="FourConn_1-2" presStyleLbl="fgAccFollowNode1" presStyleIdx="0" presStyleCnt="3">
        <dgm:presLayoutVars>
          <dgm:bulletEnabled val="1"/>
        </dgm:presLayoutVars>
      </dgm:prSet>
      <dgm:spPr/>
    </dgm:pt>
    <dgm:pt modelId="{D9A77226-7840-42AF-814F-9F6631380B40}" type="pres">
      <dgm:prSet presAssocID="{3739E0B5-AE24-4912-BB36-675AB9F1404E}" presName="FourConn_2-3" presStyleLbl="fgAccFollowNode1" presStyleIdx="1" presStyleCnt="3">
        <dgm:presLayoutVars>
          <dgm:bulletEnabled val="1"/>
        </dgm:presLayoutVars>
      </dgm:prSet>
      <dgm:spPr/>
    </dgm:pt>
    <dgm:pt modelId="{B8E611CC-0A1A-4206-837D-734D814D5176}" type="pres">
      <dgm:prSet presAssocID="{3739E0B5-AE24-4912-BB36-675AB9F1404E}" presName="FourConn_3-4" presStyleLbl="fgAccFollowNode1" presStyleIdx="2" presStyleCnt="3">
        <dgm:presLayoutVars>
          <dgm:bulletEnabled val="1"/>
        </dgm:presLayoutVars>
      </dgm:prSet>
      <dgm:spPr/>
    </dgm:pt>
    <dgm:pt modelId="{1CA5C6DE-8136-4E66-A7B5-6AAAA2E05E71}" type="pres">
      <dgm:prSet presAssocID="{3739E0B5-AE24-4912-BB36-675AB9F1404E}" presName="FourNodes_1_text" presStyleLbl="node1" presStyleIdx="3" presStyleCnt="4">
        <dgm:presLayoutVars>
          <dgm:bulletEnabled val="1"/>
        </dgm:presLayoutVars>
      </dgm:prSet>
      <dgm:spPr/>
    </dgm:pt>
    <dgm:pt modelId="{19408AC9-0666-4F40-9CA5-2DDA9CF3443F}" type="pres">
      <dgm:prSet presAssocID="{3739E0B5-AE24-4912-BB36-675AB9F1404E}" presName="FourNodes_2_text" presStyleLbl="node1" presStyleIdx="3" presStyleCnt="4">
        <dgm:presLayoutVars>
          <dgm:bulletEnabled val="1"/>
        </dgm:presLayoutVars>
      </dgm:prSet>
      <dgm:spPr/>
    </dgm:pt>
    <dgm:pt modelId="{98E3FF1C-6F7C-4185-93F5-C043E3B51873}" type="pres">
      <dgm:prSet presAssocID="{3739E0B5-AE24-4912-BB36-675AB9F1404E}" presName="FourNodes_3_text" presStyleLbl="node1" presStyleIdx="3" presStyleCnt="4">
        <dgm:presLayoutVars>
          <dgm:bulletEnabled val="1"/>
        </dgm:presLayoutVars>
      </dgm:prSet>
      <dgm:spPr/>
    </dgm:pt>
    <dgm:pt modelId="{40AF0AC8-222E-4AB2-B6CF-9BC83A1D85E7}" type="pres">
      <dgm:prSet presAssocID="{3739E0B5-AE24-4912-BB36-675AB9F1404E}" presName="FourNodes_4_text" presStyleLbl="node1" presStyleIdx="3" presStyleCnt="4">
        <dgm:presLayoutVars>
          <dgm:bulletEnabled val="1"/>
        </dgm:presLayoutVars>
      </dgm:prSet>
      <dgm:spPr/>
    </dgm:pt>
  </dgm:ptLst>
  <dgm:cxnLst>
    <dgm:cxn modelId="{FD18BD02-B9C6-4397-954B-E2F34AF1876C}" type="presOf" srcId="{40D7DAFD-7EEC-42E8-97EA-A247680B96A0}" destId="{D9A77226-7840-42AF-814F-9F6631380B40}" srcOrd="0" destOrd="0" presId="urn:microsoft.com/office/officeart/2005/8/layout/vProcess5"/>
    <dgm:cxn modelId="{D5031408-212E-4FDF-9B25-AB16662E5095}" type="presOf" srcId="{3739E0B5-AE24-4912-BB36-675AB9F1404E}" destId="{B0B39657-C010-4031-A785-CCEE7CE01247}" srcOrd="0" destOrd="0" presId="urn:microsoft.com/office/officeart/2005/8/layout/vProcess5"/>
    <dgm:cxn modelId="{E028B909-344C-4E41-B52E-DE5E0AE27271}" type="presOf" srcId="{C7E851B2-430F-4035-B83D-560A6FA40DC1}" destId="{1874BECF-9B56-4BDE-84D3-E001D8E3FBEA}" srcOrd="0" destOrd="0" presId="urn:microsoft.com/office/officeart/2005/8/layout/vProcess5"/>
    <dgm:cxn modelId="{2A287634-38E7-4C93-BE71-F9B8825B1C7E}" type="presOf" srcId="{B0286D49-79D5-4558-86EB-54DB756E518C}" destId="{15F9EF72-A231-4C18-8FC8-E1DC337D0C8B}" srcOrd="0" destOrd="0" presId="urn:microsoft.com/office/officeart/2005/8/layout/vProcess5"/>
    <dgm:cxn modelId="{9C376F61-12BA-41F2-9820-B4215486F085}" type="presOf" srcId="{729FF990-1F6B-4DF9-ABF4-F313413165AC}" destId="{518A16EC-7A7B-4DB9-9F85-B448A32D7373}" srcOrd="0" destOrd="0" presId="urn:microsoft.com/office/officeart/2005/8/layout/vProcess5"/>
    <dgm:cxn modelId="{14C23D62-68AD-46A4-BF32-CC5B4D4C6ECF}" type="presOf" srcId="{C7E851B2-430F-4035-B83D-560A6FA40DC1}" destId="{40AF0AC8-222E-4AB2-B6CF-9BC83A1D85E7}" srcOrd="1" destOrd="0" presId="urn:microsoft.com/office/officeart/2005/8/layout/vProcess5"/>
    <dgm:cxn modelId="{7FBD0E45-5EDD-42E2-B2FD-1D2BECC697D4}" srcId="{3739E0B5-AE24-4912-BB36-675AB9F1404E}" destId="{C7E851B2-430F-4035-B83D-560A6FA40DC1}" srcOrd="3" destOrd="0" parTransId="{E11B9CB8-FECC-4D26-B1D1-168C76AC0E7F}" sibTransId="{E3CFAE50-8336-406D-8942-F407514CE60C}"/>
    <dgm:cxn modelId="{4662A96D-3EE8-4044-BC98-45D979081286}" srcId="{3739E0B5-AE24-4912-BB36-675AB9F1404E}" destId="{B0286D49-79D5-4558-86EB-54DB756E518C}" srcOrd="0" destOrd="0" parTransId="{242A6CA6-33E9-431E-B994-DE7836A2111F}" sibTransId="{E4A7B4CE-5811-4E4D-BC43-B132D136A11E}"/>
    <dgm:cxn modelId="{D1806398-4FED-4B2B-A098-1A602AFB5B1E}" type="presOf" srcId="{E4A7B4CE-5811-4E4D-BC43-B132D136A11E}" destId="{B5920806-7BEA-45E7-BD51-7483AE4F8C79}" srcOrd="0" destOrd="0" presId="urn:microsoft.com/office/officeart/2005/8/layout/vProcess5"/>
    <dgm:cxn modelId="{B792B39B-E373-46CE-8360-EF21EDF89310}" type="presOf" srcId="{729FF990-1F6B-4DF9-ABF4-F313413165AC}" destId="{19408AC9-0666-4F40-9CA5-2DDA9CF3443F}" srcOrd="1" destOrd="0" presId="urn:microsoft.com/office/officeart/2005/8/layout/vProcess5"/>
    <dgm:cxn modelId="{FC1036A1-7EFD-4E70-8698-FB903A7A5429}" srcId="{3739E0B5-AE24-4912-BB36-675AB9F1404E}" destId="{729FF990-1F6B-4DF9-ABF4-F313413165AC}" srcOrd="1" destOrd="0" parTransId="{A196E2E6-A8B5-412C-AF74-5BA279D2F31F}" sibTransId="{40D7DAFD-7EEC-42E8-97EA-A247680B96A0}"/>
    <dgm:cxn modelId="{E89D6CBC-878D-43A8-BB1B-BB964CE03DB2}" type="presOf" srcId="{84FE6BB8-8F96-4050-925C-D3AB661F9C00}" destId="{B8E611CC-0A1A-4206-837D-734D814D5176}" srcOrd="0" destOrd="0" presId="urn:microsoft.com/office/officeart/2005/8/layout/vProcess5"/>
    <dgm:cxn modelId="{F3F644C6-2789-44FD-8A8B-41FB63C3DB5B}" type="presOf" srcId="{25A19FE1-7CB4-43E0-B178-5B87A2B55265}" destId="{98E3FF1C-6F7C-4185-93F5-C043E3B51873}" srcOrd="1" destOrd="0" presId="urn:microsoft.com/office/officeart/2005/8/layout/vProcess5"/>
    <dgm:cxn modelId="{335DDBCA-ACA6-4E1D-9BEE-363DE32BC503}" type="presOf" srcId="{25A19FE1-7CB4-43E0-B178-5B87A2B55265}" destId="{0A94DCEC-17C0-436B-BB0C-8CFEFBFD39C6}" srcOrd="0" destOrd="0" presId="urn:microsoft.com/office/officeart/2005/8/layout/vProcess5"/>
    <dgm:cxn modelId="{33D52CD2-7872-405D-811D-CC67D4287DC3}" type="presOf" srcId="{B0286D49-79D5-4558-86EB-54DB756E518C}" destId="{1CA5C6DE-8136-4E66-A7B5-6AAAA2E05E71}" srcOrd="1" destOrd="0" presId="urn:microsoft.com/office/officeart/2005/8/layout/vProcess5"/>
    <dgm:cxn modelId="{717BE8FA-D70E-408D-8AC6-8C1B762D3454}" srcId="{3739E0B5-AE24-4912-BB36-675AB9F1404E}" destId="{25A19FE1-7CB4-43E0-B178-5B87A2B55265}" srcOrd="2" destOrd="0" parTransId="{9EAE268A-9E6D-4747-A792-E52F91D22AE8}" sibTransId="{84FE6BB8-8F96-4050-925C-D3AB661F9C00}"/>
    <dgm:cxn modelId="{2B04E2AA-286D-4A1A-B879-32A56A725F75}" type="presParOf" srcId="{B0B39657-C010-4031-A785-CCEE7CE01247}" destId="{81E0BF68-AAF2-4878-9EDA-6FC16FAE4775}" srcOrd="0" destOrd="0" presId="urn:microsoft.com/office/officeart/2005/8/layout/vProcess5"/>
    <dgm:cxn modelId="{90913827-7C1A-4954-A59C-D64A04DCCD84}" type="presParOf" srcId="{B0B39657-C010-4031-A785-CCEE7CE01247}" destId="{15F9EF72-A231-4C18-8FC8-E1DC337D0C8B}" srcOrd="1" destOrd="0" presId="urn:microsoft.com/office/officeart/2005/8/layout/vProcess5"/>
    <dgm:cxn modelId="{F4EAA1F9-9558-4E0A-99FE-EB5C9A583310}" type="presParOf" srcId="{B0B39657-C010-4031-A785-CCEE7CE01247}" destId="{518A16EC-7A7B-4DB9-9F85-B448A32D7373}" srcOrd="2" destOrd="0" presId="urn:microsoft.com/office/officeart/2005/8/layout/vProcess5"/>
    <dgm:cxn modelId="{4A5E9852-D8EA-4544-8DDE-40337B37E6B9}" type="presParOf" srcId="{B0B39657-C010-4031-A785-CCEE7CE01247}" destId="{0A94DCEC-17C0-436B-BB0C-8CFEFBFD39C6}" srcOrd="3" destOrd="0" presId="urn:microsoft.com/office/officeart/2005/8/layout/vProcess5"/>
    <dgm:cxn modelId="{FD761887-E2A6-4636-BCF1-02AA57E4C35A}" type="presParOf" srcId="{B0B39657-C010-4031-A785-CCEE7CE01247}" destId="{1874BECF-9B56-4BDE-84D3-E001D8E3FBEA}" srcOrd="4" destOrd="0" presId="urn:microsoft.com/office/officeart/2005/8/layout/vProcess5"/>
    <dgm:cxn modelId="{C9A915B7-324F-4158-B67F-1FA6205D14BA}" type="presParOf" srcId="{B0B39657-C010-4031-A785-CCEE7CE01247}" destId="{B5920806-7BEA-45E7-BD51-7483AE4F8C79}" srcOrd="5" destOrd="0" presId="urn:microsoft.com/office/officeart/2005/8/layout/vProcess5"/>
    <dgm:cxn modelId="{A87A5EB2-E780-4423-AD85-FF3AC4938AAC}" type="presParOf" srcId="{B0B39657-C010-4031-A785-CCEE7CE01247}" destId="{D9A77226-7840-42AF-814F-9F6631380B40}" srcOrd="6" destOrd="0" presId="urn:microsoft.com/office/officeart/2005/8/layout/vProcess5"/>
    <dgm:cxn modelId="{0E065F83-88C8-4D09-B471-6B369BE4AE43}" type="presParOf" srcId="{B0B39657-C010-4031-A785-CCEE7CE01247}" destId="{B8E611CC-0A1A-4206-837D-734D814D5176}" srcOrd="7" destOrd="0" presId="urn:microsoft.com/office/officeart/2005/8/layout/vProcess5"/>
    <dgm:cxn modelId="{C763308A-F259-41A9-8B0B-DF6A5B73FA33}" type="presParOf" srcId="{B0B39657-C010-4031-A785-CCEE7CE01247}" destId="{1CA5C6DE-8136-4E66-A7B5-6AAAA2E05E71}" srcOrd="8" destOrd="0" presId="urn:microsoft.com/office/officeart/2005/8/layout/vProcess5"/>
    <dgm:cxn modelId="{3D3F4D27-EB2B-4DEE-9581-51B45CF658A9}" type="presParOf" srcId="{B0B39657-C010-4031-A785-CCEE7CE01247}" destId="{19408AC9-0666-4F40-9CA5-2DDA9CF3443F}" srcOrd="9" destOrd="0" presId="urn:microsoft.com/office/officeart/2005/8/layout/vProcess5"/>
    <dgm:cxn modelId="{A83FF84B-1D95-4729-B7B9-807F444C7C35}" type="presParOf" srcId="{B0B39657-C010-4031-A785-CCEE7CE01247}" destId="{98E3FF1C-6F7C-4185-93F5-C043E3B51873}" srcOrd="10" destOrd="0" presId="urn:microsoft.com/office/officeart/2005/8/layout/vProcess5"/>
    <dgm:cxn modelId="{D0086806-B9B5-4220-8813-2181D35EB35F}" type="presParOf" srcId="{B0B39657-C010-4031-A785-CCEE7CE01247}" destId="{40AF0AC8-222E-4AB2-B6CF-9BC83A1D85E7}"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504E96-7E6E-49AE-B672-C2CCC4C7D25E}" type="doc">
      <dgm:prSet loTypeId="urn:microsoft.com/office/officeart/2005/8/layout/chart3" loCatId="cycle" qsTypeId="urn:microsoft.com/office/officeart/2005/8/quickstyle/simple1" qsCatId="simple" csTypeId="urn:microsoft.com/office/officeart/2005/8/colors/accent1_2" csCatId="accent1"/>
      <dgm:spPr/>
      <dgm:t>
        <a:bodyPr/>
        <a:lstStyle/>
        <a:p>
          <a:endParaRPr lang="en-US"/>
        </a:p>
      </dgm:t>
    </dgm:pt>
    <dgm:pt modelId="{76EADC98-4BF7-4888-B264-3171BEF75784}">
      <dgm:prSet custT="1"/>
      <dgm:spPr/>
      <dgm:t>
        <a:bodyPr/>
        <a:lstStyle/>
        <a:p>
          <a:r>
            <a:rPr lang="el-GR" sz="900" b="1" dirty="0">
              <a:latin typeface="Times New Roman" panose="02020603050405020304" pitchFamily="18" charset="0"/>
              <a:cs typeface="Times New Roman" panose="02020603050405020304" pitchFamily="18" charset="0"/>
            </a:rPr>
            <a:t>Εξατομίκευση της μάθησης</a:t>
          </a:r>
          <a:br>
            <a:rPr lang="el-GR" sz="900" dirty="0">
              <a:latin typeface="Times New Roman" panose="02020603050405020304" pitchFamily="18" charset="0"/>
              <a:cs typeface="Times New Roman" panose="02020603050405020304" pitchFamily="18" charset="0"/>
            </a:rPr>
          </a:br>
          <a:r>
            <a:rPr lang="el-GR" sz="900" dirty="0">
              <a:latin typeface="Times New Roman" panose="02020603050405020304" pitchFamily="18" charset="0"/>
              <a:cs typeface="Times New Roman" panose="02020603050405020304" pitchFamily="18" charset="0"/>
            </a:rPr>
            <a:t>✔ Η AI προσαρμόζει τη διδασκαλία στις ανάγκες κάθε μαθητή, δημιουργώντας ένα πιο προσωπικό μαθησιακό μονοπάτι.</a:t>
          </a:r>
          <a:endParaRPr lang="en-US" sz="900" dirty="0">
            <a:latin typeface="Times New Roman" panose="02020603050405020304" pitchFamily="18" charset="0"/>
            <a:cs typeface="Times New Roman" panose="02020603050405020304" pitchFamily="18" charset="0"/>
          </a:endParaRPr>
        </a:p>
      </dgm:t>
    </dgm:pt>
    <dgm:pt modelId="{13EEB948-DAB3-4B9E-A5C3-F6CD975176DF}" type="parTrans" cxnId="{FFCC4FD3-738C-4711-99A7-441B0CE6F18C}">
      <dgm:prSet/>
      <dgm:spPr/>
      <dgm:t>
        <a:bodyPr/>
        <a:lstStyle/>
        <a:p>
          <a:endParaRPr lang="en-US"/>
        </a:p>
      </dgm:t>
    </dgm:pt>
    <dgm:pt modelId="{83D888E2-E7A4-4F90-A38B-5014B61CE889}" type="sibTrans" cxnId="{FFCC4FD3-738C-4711-99A7-441B0CE6F18C}">
      <dgm:prSet/>
      <dgm:spPr/>
      <dgm:t>
        <a:bodyPr/>
        <a:lstStyle/>
        <a:p>
          <a:endParaRPr lang="en-US"/>
        </a:p>
      </dgm:t>
    </dgm:pt>
    <dgm:pt modelId="{47C72FE5-985B-4E97-B482-C1A8034834BF}">
      <dgm:prSet custT="1"/>
      <dgm:spPr/>
      <dgm:t>
        <a:bodyPr/>
        <a:lstStyle/>
        <a:p>
          <a:r>
            <a:rPr lang="el-GR" sz="900" b="1" dirty="0">
              <a:latin typeface="Times New Roman" panose="02020603050405020304" pitchFamily="18" charset="0"/>
              <a:cs typeface="Times New Roman" panose="02020603050405020304" pitchFamily="18" charset="0"/>
            </a:rPr>
            <a:t>Πρόσβαση στην εκπαίδευση για όλους</a:t>
          </a:r>
          <a:br>
            <a:rPr lang="el-GR" sz="900" dirty="0">
              <a:latin typeface="Times New Roman" panose="02020603050405020304" pitchFamily="18" charset="0"/>
              <a:cs typeface="Times New Roman" panose="02020603050405020304" pitchFamily="18" charset="0"/>
            </a:rPr>
          </a:br>
          <a:r>
            <a:rPr lang="el-GR" sz="900" dirty="0">
              <a:latin typeface="Times New Roman" panose="02020603050405020304" pitchFamily="18" charset="0"/>
              <a:cs typeface="Times New Roman" panose="02020603050405020304" pitchFamily="18" charset="0"/>
            </a:rPr>
            <a:t>✔ Μειώνει τις ανισότητες, παρέχοντας υψηλής ποιότητας διδασκαλία σε μαθητές από διαφορετικά κοινωνικοοικονομικά υπόβαθρα.</a:t>
          </a:r>
          <a:endParaRPr lang="en-US" sz="900" dirty="0">
            <a:latin typeface="Times New Roman" panose="02020603050405020304" pitchFamily="18" charset="0"/>
            <a:cs typeface="Times New Roman" panose="02020603050405020304" pitchFamily="18" charset="0"/>
          </a:endParaRPr>
        </a:p>
      </dgm:t>
    </dgm:pt>
    <dgm:pt modelId="{D32DC089-0D52-4203-8721-D9A4E36042D4}" type="parTrans" cxnId="{9C7504E3-3795-48BE-BC95-331DCEB5B5C2}">
      <dgm:prSet/>
      <dgm:spPr/>
      <dgm:t>
        <a:bodyPr/>
        <a:lstStyle/>
        <a:p>
          <a:endParaRPr lang="en-US"/>
        </a:p>
      </dgm:t>
    </dgm:pt>
    <dgm:pt modelId="{80516458-0206-4592-B617-9BD2A22F6A44}" type="sibTrans" cxnId="{9C7504E3-3795-48BE-BC95-331DCEB5B5C2}">
      <dgm:prSet/>
      <dgm:spPr/>
      <dgm:t>
        <a:bodyPr/>
        <a:lstStyle/>
        <a:p>
          <a:endParaRPr lang="en-US"/>
        </a:p>
      </dgm:t>
    </dgm:pt>
    <dgm:pt modelId="{1EBBD8F3-1050-4F50-B769-810997E4A70A}">
      <dgm:prSet custT="1"/>
      <dgm:spPr/>
      <dgm:t>
        <a:bodyPr/>
        <a:lstStyle/>
        <a:p>
          <a:r>
            <a:rPr lang="el-GR" sz="700" b="1" dirty="0">
              <a:latin typeface="Times New Roman" panose="02020603050405020304" pitchFamily="18" charset="0"/>
              <a:cs typeface="Times New Roman" panose="02020603050405020304" pitchFamily="18" charset="0"/>
            </a:rPr>
            <a:t>Συνεργασία ανθρώπου και AI</a:t>
          </a:r>
          <a:br>
            <a:rPr lang="el-GR" sz="700" dirty="0">
              <a:latin typeface="Times New Roman" panose="02020603050405020304" pitchFamily="18" charset="0"/>
              <a:cs typeface="Times New Roman" panose="02020603050405020304" pitchFamily="18" charset="0"/>
            </a:rPr>
          </a:br>
          <a:r>
            <a:rPr lang="el-GR" sz="700" dirty="0">
              <a:latin typeface="Times New Roman" panose="02020603050405020304" pitchFamily="18" charset="0"/>
              <a:cs typeface="Times New Roman" panose="02020603050405020304" pitchFamily="18" charset="0"/>
            </a:rPr>
            <a:t>✔ Η AI δεν αντικαθιστά τους δασκάλους, αλλά τους υποστηρίζει, βελτιώνοντας την αποτελεσματικότητά τους και δίνοντάς τους περισσότερο χρόνο για εξατομικευμένη αλληλεπίδραση.</a:t>
          </a:r>
          <a:endParaRPr lang="en-US" sz="700" dirty="0">
            <a:latin typeface="Times New Roman" panose="02020603050405020304" pitchFamily="18" charset="0"/>
            <a:cs typeface="Times New Roman" panose="02020603050405020304" pitchFamily="18" charset="0"/>
          </a:endParaRPr>
        </a:p>
      </dgm:t>
    </dgm:pt>
    <dgm:pt modelId="{FD838431-3F03-4147-AE3D-C210607101DB}" type="parTrans" cxnId="{B35B20E8-77D7-4A68-BA37-5207EBC20075}">
      <dgm:prSet/>
      <dgm:spPr/>
      <dgm:t>
        <a:bodyPr/>
        <a:lstStyle/>
        <a:p>
          <a:endParaRPr lang="en-US"/>
        </a:p>
      </dgm:t>
    </dgm:pt>
    <dgm:pt modelId="{84D7C1B8-32B5-4947-AC62-23A8E01E407F}" type="sibTrans" cxnId="{B35B20E8-77D7-4A68-BA37-5207EBC20075}">
      <dgm:prSet/>
      <dgm:spPr/>
      <dgm:t>
        <a:bodyPr/>
        <a:lstStyle/>
        <a:p>
          <a:endParaRPr lang="en-US"/>
        </a:p>
      </dgm:t>
    </dgm:pt>
    <dgm:pt modelId="{93661C52-8C99-4297-998A-65283608D299}">
      <dgm:prSet custT="1"/>
      <dgm:spPr/>
      <dgm:t>
        <a:bodyPr/>
        <a:lstStyle/>
        <a:p>
          <a:r>
            <a:rPr lang="el-GR" sz="900" b="1" dirty="0">
              <a:latin typeface="Times New Roman" panose="02020603050405020304" pitchFamily="18" charset="0"/>
              <a:cs typeface="Times New Roman" panose="02020603050405020304" pitchFamily="18" charset="0"/>
            </a:rPr>
            <a:t>Διαρκής ανατροφοδότηση και προσαρμογή</a:t>
          </a:r>
          <a:br>
            <a:rPr lang="el-GR" sz="900" dirty="0">
              <a:latin typeface="Times New Roman" panose="02020603050405020304" pitchFamily="18" charset="0"/>
              <a:cs typeface="Times New Roman" panose="02020603050405020304" pitchFamily="18" charset="0"/>
            </a:rPr>
          </a:br>
          <a:r>
            <a:rPr lang="el-GR" sz="900" dirty="0">
              <a:latin typeface="Times New Roman" panose="02020603050405020304" pitchFamily="18" charset="0"/>
              <a:cs typeface="Times New Roman" panose="02020603050405020304" pitchFamily="18" charset="0"/>
            </a:rPr>
            <a:t>✔ Αναγνωρίζει τις δυσκολίες των μαθητών σε πραγματικό χρόνο και προσαρμόζει το υλικό για πιο αποδοτική μάθηση.</a:t>
          </a:r>
          <a:endParaRPr lang="en-US" sz="900" dirty="0">
            <a:latin typeface="Times New Roman" panose="02020603050405020304" pitchFamily="18" charset="0"/>
            <a:cs typeface="Times New Roman" panose="02020603050405020304" pitchFamily="18" charset="0"/>
          </a:endParaRPr>
        </a:p>
      </dgm:t>
    </dgm:pt>
    <dgm:pt modelId="{BA09AFB8-8640-4206-8EF9-CE4C95E53CA6}" type="parTrans" cxnId="{59D7F484-2849-4731-A4A1-C1D58E8C1487}">
      <dgm:prSet/>
      <dgm:spPr/>
      <dgm:t>
        <a:bodyPr/>
        <a:lstStyle/>
        <a:p>
          <a:endParaRPr lang="en-US"/>
        </a:p>
      </dgm:t>
    </dgm:pt>
    <dgm:pt modelId="{DDF0C114-5211-47A4-AD5C-329B4D786F08}" type="sibTrans" cxnId="{59D7F484-2849-4731-A4A1-C1D58E8C1487}">
      <dgm:prSet/>
      <dgm:spPr/>
      <dgm:t>
        <a:bodyPr/>
        <a:lstStyle/>
        <a:p>
          <a:endParaRPr lang="en-US"/>
        </a:p>
      </dgm:t>
    </dgm:pt>
    <dgm:pt modelId="{0E95DE3F-B30E-44A1-BB8E-6EA3F39C352C}">
      <dgm:prSet custT="1"/>
      <dgm:spPr/>
      <dgm:t>
        <a:bodyPr/>
        <a:lstStyle/>
        <a:p>
          <a:r>
            <a:rPr lang="el-GR" sz="900" b="1" dirty="0">
              <a:latin typeface="Times New Roman" panose="02020603050405020304" pitchFamily="18" charset="0"/>
              <a:cs typeface="Times New Roman" panose="02020603050405020304" pitchFamily="18" charset="0"/>
            </a:rPr>
            <a:t>Ηθική χρήση της AI</a:t>
          </a:r>
          <a:br>
            <a:rPr lang="el-GR" sz="900" dirty="0">
              <a:latin typeface="Times New Roman" panose="02020603050405020304" pitchFamily="18" charset="0"/>
              <a:cs typeface="Times New Roman" panose="02020603050405020304" pitchFamily="18" charset="0"/>
            </a:rPr>
          </a:br>
          <a:r>
            <a:rPr lang="el-GR" sz="900" dirty="0">
              <a:latin typeface="Times New Roman" panose="02020603050405020304" pitchFamily="18" charset="0"/>
              <a:cs typeface="Times New Roman" panose="02020603050405020304" pitchFamily="18" charset="0"/>
            </a:rPr>
            <a:t>✔ Η εφαρμογή της πρέπει να γίνεται με διαφάνεια, δικαιοσύνη και προστασία της </a:t>
          </a:r>
          <a:r>
            <a:rPr lang="el-GR" sz="900" dirty="0" err="1">
              <a:latin typeface="Times New Roman" panose="02020603050405020304" pitchFamily="18" charset="0"/>
              <a:cs typeface="Times New Roman" panose="02020603050405020304" pitchFamily="18" charset="0"/>
            </a:rPr>
            <a:t>ιδιωτικότητας</a:t>
          </a:r>
          <a:r>
            <a:rPr lang="el-GR" sz="900" dirty="0">
              <a:latin typeface="Times New Roman" panose="02020603050405020304" pitchFamily="18" charset="0"/>
              <a:cs typeface="Times New Roman" panose="02020603050405020304" pitchFamily="18" charset="0"/>
            </a:rPr>
            <a:t> των μαθητών.</a:t>
          </a:r>
          <a:endParaRPr lang="en-US" sz="900" dirty="0">
            <a:latin typeface="Times New Roman" panose="02020603050405020304" pitchFamily="18" charset="0"/>
            <a:cs typeface="Times New Roman" panose="02020603050405020304" pitchFamily="18" charset="0"/>
          </a:endParaRPr>
        </a:p>
      </dgm:t>
    </dgm:pt>
    <dgm:pt modelId="{F0AC2044-D5EC-41C2-AE84-B202D16C35EF}" type="parTrans" cxnId="{39BA0CEB-2901-48D5-AC9C-C1493327328A}">
      <dgm:prSet/>
      <dgm:spPr/>
      <dgm:t>
        <a:bodyPr/>
        <a:lstStyle/>
        <a:p>
          <a:endParaRPr lang="en-US"/>
        </a:p>
      </dgm:t>
    </dgm:pt>
    <dgm:pt modelId="{16A68112-3B7C-4E10-BB42-EE712967DBAC}" type="sibTrans" cxnId="{39BA0CEB-2901-48D5-AC9C-C1493327328A}">
      <dgm:prSet/>
      <dgm:spPr/>
      <dgm:t>
        <a:bodyPr/>
        <a:lstStyle/>
        <a:p>
          <a:endParaRPr lang="en-US"/>
        </a:p>
      </dgm:t>
    </dgm:pt>
    <dgm:pt modelId="{C94BEC73-C36A-4949-8FF0-98650108DB3B}">
      <dgm:prSet custT="1"/>
      <dgm:spPr/>
      <dgm:t>
        <a:bodyPr/>
        <a:lstStyle/>
        <a:p>
          <a:r>
            <a:rPr lang="el-GR" sz="800" b="1" dirty="0">
              <a:latin typeface="Times New Roman" panose="02020603050405020304" pitchFamily="18" charset="0"/>
              <a:cs typeface="Times New Roman" panose="02020603050405020304" pitchFamily="18" charset="0"/>
            </a:rPr>
            <a:t>Ανάπτυξη δεξιοτήτων για το μέλλον</a:t>
          </a:r>
          <a:br>
            <a:rPr lang="el-GR" sz="800" dirty="0">
              <a:latin typeface="Times New Roman" panose="02020603050405020304" pitchFamily="18" charset="0"/>
              <a:cs typeface="Times New Roman" panose="02020603050405020304" pitchFamily="18" charset="0"/>
            </a:rPr>
          </a:br>
          <a:r>
            <a:rPr lang="el-GR" sz="800" dirty="0">
              <a:latin typeface="Times New Roman" panose="02020603050405020304" pitchFamily="18" charset="0"/>
              <a:cs typeface="Times New Roman" panose="02020603050405020304" pitchFamily="18" charset="0"/>
            </a:rPr>
            <a:t>✔ Συμβάλλει στην καλλιέργεια της κριτικής σκέψης, της δημιουργικότητας και της προσαρμοστικότητας.</a:t>
          </a:r>
          <a:endParaRPr lang="en-US" sz="800" dirty="0">
            <a:latin typeface="Times New Roman" panose="02020603050405020304" pitchFamily="18" charset="0"/>
            <a:cs typeface="Times New Roman" panose="02020603050405020304" pitchFamily="18" charset="0"/>
          </a:endParaRPr>
        </a:p>
      </dgm:t>
    </dgm:pt>
    <dgm:pt modelId="{DF6A6ADB-9FC5-4D87-B2E8-A5DDB65E10E7}" type="parTrans" cxnId="{4128204E-1867-4530-B54B-FF5DD77C357B}">
      <dgm:prSet/>
      <dgm:spPr/>
      <dgm:t>
        <a:bodyPr/>
        <a:lstStyle/>
        <a:p>
          <a:endParaRPr lang="en-US"/>
        </a:p>
      </dgm:t>
    </dgm:pt>
    <dgm:pt modelId="{546B23B3-660B-41C8-9228-80B3D3E78B4D}" type="sibTrans" cxnId="{4128204E-1867-4530-B54B-FF5DD77C357B}">
      <dgm:prSet/>
      <dgm:spPr/>
      <dgm:t>
        <a:bodyPr/>
        <a:lstStyle/>
        <a:p>
          <a:endParaRPr lang="en-US"/>
        </a:p>
      </dgm:t>
    </dgm:pt>
    <dgm:pt modelId="{29F29D8F-4E33-4E26-BB82-276A370A52F6}" type="pres">
      <dgm:prSet presAssocID="{26504E96-7E6E-49AE-B672-C2CCC4C7D25E}" presName="compositeShape" presStyleCnt="0">
        <dgm:presLayoutVars>
          <dgm:chMax val="7"/>
          <dgm:dir/>
          <dgm:resizeHandles val="exact"/>
        </dgm:presLayoutVars>
      </dgm:prSet>
      <dgm:spPr/>
    </dgm:pt>
    <dgm:pt modelId="{C75C1C14-3BA8-45F0-A991-46D368155D57}" type="pres">
      <dgm:prSet presAssocID="{26504E96-7E6E-49AE-B672-C2CCC4C7D25E}" presName="wedge1" presStyleLbl="node1" presStyleIdx="0" presStyleCnt="6"/>
      <dgm:spPr/>
    </dgm:pt>
    <dgm:pt modelId="{0AF4FBBC-E2B5-42CA-8F35-7379A83F7C51}" type="pres">
      <dgm:prSet presAssocID="{26504E96-7E6E-49AE-B672-C2CCC4C7D25E}" presName="wedge1Tx" presStyleLbl="node1" presStyleIdx="0" presStyleCnt="6">
        <dgm:presLayoutVars>
          <dgm:chMax val="0"/>
          <dgm:chPref val="0"/>
          <dgm:bulletEnabled val="1"/>
        </dgm:presLayoutVars>
      </dgm:prSet>
      <dgm:spPr/>
    </dgm:pt>
    <dgm:pt modelId="{12F6D2B3-91A7-44E2-8A6F-8961F8F7D273}" type="pres">
      <dgm:prSet presAssocID="{26504E96-7E6E-49AE-B672-C2CCC4C7D25E}" presName="wedge2" presStyleLbl="node1" presStyleIdx="1" presStyleCnt="6"/>
      <dgm:spPr/>
    </dgm:pt>
    <dgm:pt modelId="{51FCDED1-1388-47C6-828C-0FE9B262F2E6}" type="pres">
      <dgm:prSet presAssocID="{26504E96-7E6E-49AE-B672-C2CCC4C7D25E}" presName="wedge2Tx" presStyleLbl="node1" presStyleIdx="1" presStyleCnt="6">
        <dgm:presLayoutVars>
          <dgm:chMax val="0"/>
          <dgm:chPref val="0"/>
          <dgm:bulletEnabled val="1"/>
        </dgm:presLayoutVars>
      </dgm:prSet>
      <dgm:spPr/>
    </dgm:pt>
    <dgm:pt modelId="{9249FCDD-F34C-485C-81CB-250CA8A1FEAE}" type="pres">
      <dgm:prSet presAssocID="{26504E96-7E6E-49AE-B672-C2CCC4C7D25E}" presName="wedge3" presStyleLbl="node1" presStyleIdx="2" presStyleCnt="6"/>
      <dgm:spPr/>
    </dgm:pt>
    <dgm:pt modelId="{67A68459-00B5-4550-9E1F-692BCB88831E}" type="pres">
      <dgm:prSet presAssocID="{26504E96-7E6E-49AE-B672-C2CCC4C7D25E}" presName="wedge3Tx" presStyleLbl="node1" presStyleIdx="2" presStyleCnt="6">
        <dgm:presLayoutVars>
          <dgm:chMax val="0"/>
          <dgm:chPref val="0"/>
          <dgm:bulletEnabled val="1"/>
        </dgm:presLayoutVars>
      </dgm:prSet>
      <dgm:spPr/>
    </dgm:pt>
    <dgm:pt modelId="{3F2E74E7-E4C9-4D2B-A11B-AC825202F18C}" type="pres">
      <dgm:prSet presAssocID="{26504E96-7E6E-49AE-B672-C2CCC4C7D25E}" presName="wedge4" presStyleLbl="node1" presStyleIdx="3" presStyleCnt="6"/>
      <dgm:spPr/>
    </dgm:pt>
    <dgm:pt modelId="{27CCE348-36DC-4206-9994-AFF60D41C22D}" type="pres">
      <dgm:prSet presAssocID="{26504E96-7E6E-49AE-B672-C2CCC4C7D25E}" presName="wedge4Tx" presStyleLbl="node1" presStyleIdx="3" presStyleCnt="6">
        <dgm:presLayoutVars>
          <dgm:chMax val="0"/>
          <dgm:chPref val="0"/>
          <dgm:bulletEnabled val="1"/>
        </dgm:presLayoutVars>
      </dgm:prSet>
      <dgm:spPr/>
    </dgm:pt>
    <dgm:pt modelId="{2C6667D4-952A-48A8-B789-EDFB6F8D46C1}" type="pres">
      <dgm:prSet presAssocID="{26504E96-7E6E-49AE-B672-C2CCC4C7D25E}" presName="wedge5" presStyleLbl="node1" presStyleIdx="4" presStyleCnt="6"/>
      <dgm:spPr/>
    </dgm:pt>
    <dgm:pt modelId="{AD0D512F-95B5-40D7-BBB0-D73F8B58C9C5}" type="pres">
      <dgm:prSet presAssocID="{26504E96-7E6E-49AE-B672-C2CCC4C7D25E}" presName="wedge5Tx" presStyleLbl="node1" presStyleIdx="4" presStyleCnt="6">
        <dgm:presLayoutVars>
          <dgm:chMax val="0"/>
          <dgm:chPref val="0"/>
          <dgm:bulletEnabled val="1"/>
        </dgm:presLayoutVars>
      </dgm:prSet>
      <dgm:spPr/>
    </dgm:pt>
    <dgm:pt modelId="{D078F71E-DFE5-4F22-A23F-3EE10F9246A8}" type="pres">
      <dgm:prSet presAssocID="{26504E96-7E6E-49AE-B672-C2CCC4C7D25E}" presName="wedge6" presStyleLbl="node1" presStyleIdx="5" presStyleCnt="6"/>
      <dgm:spPr/>
    </dgm:pt>
    <dgm:pt modelId="{894E96AE-93DE-4C09-8733-7C892C6FCDD8}" type="pres">
      <dgm:prSet presAssocID="{26504E96-7E6E-49AE-B672-C2CCC4C7D25E}" presName="wedge6Tx" presStyleLbl="node1" presStyleIdx="5" presStyleCnt="6">
        <dgm:presLayoutVars>
          <dgm:chMax val="0"/>
          <dgm:chPref val="0"/>
          <dgm:bulletEnabled val="1"/>
        </dgm:presLayoutVars>
      </dgm:prSet>
      <dgm:spPr/>
    </dgm:pt>
  </dgm:ptLst>
  <dgm:cxnLst>
    <dgm:cxn modelId="{3DD01F32-1C85-426E-B413-755F7518C06F}" type="presOf" srcId="{C94BEC73-C36A-4949-8FF0-98650108DB3B}" destId="{D078F71E-DFE5-4F22-A23F-3EE10F9246A8}" srcOrd="0" destOrd="0" presId="urn:microsoft.com/office/officeart/2005/8/layout/chart3"/>
    <dgm:cxn modelId="{BCD92560-7070-459D-8D66-EA950469143A}" type="presOf" srcId="{47C72FE5-985B-4E97-B482-C1A8034834BF}" destId="{12F6D2B3-91A7-44E2-8A6F-8961F8F7D273}" srcOrd="0" destOrd="0" presId="urn:microsoft.com/office/officeart/2005/8/layout/chart3"/>
    <dgm:cxn modelId="{4128204E-1867-4530-B54B-FF5DD77C357B}" srcId="{26504E96-7E6E-49AE-B672-C2CCC4C7D25E}" destId="{C94BEC73-C36A-4949-8FF0-98650108DB3B}" srcOrd="5" destOrd="0" parTransId="{DF6A6ADB-9FC5-4D87-B2E8-A5DDB65E10E7}" sibTransId="{546B23B3-660B-41C8-9228-80B3D3E78B4D}"/>
    <dgm:cxn modelId="{36B14E4F-CBB9-4500-B710-F45ABABA9F9F}" type="presOf" srcId="{76EADC98-4BF7-4888-B264-3171BEF75784}" destId="{C75C1C14-3BA8-45F0-A991-46D368155D57}" srcOrd="0" destOrd="0" presId="urn:microsoft.com/office/officeart/2005/8/layout/chart3"/>
    <dgm:cxn modelId="{E386AC7E-CA0A-4781-BB23-03428914FBE9}" type="presOf" srcId="{47C72FE5-985B-4E97-B482-C1A8034834BF}" destId="{51FCDED1-1388-47C6-828C-0FE9B262F2E6}" srcOrd="1" destOrd="0" presId="urn:microsoft.com/office/officeart/2005/8/layout/chart3"/>
    <dgm:cxn modelId="{59D7F484-2849-4731-A4A1-C1D58E8C1487}" srcId="{26504E96-7E6E-49AE-B672-C2CCC4C7D25E}" destId="{93661C52-8C99-4297-998A-65283608D299}" srcOrd="3" destOrd="0" parTransId="{BA09AFB8-8640-4206-8EF9-CE4C95E53CA6}" sibTransId="{DDF0C114-5211-47A4-AD5C-329B4D786F08}"/>
    <dgm:cxn modelId="{577E6589-276D-4E9F-AD29-47BB4305FF5F}" type="presOf" srcId="{93661C52-8C99-4297-998A-65283608D299}" destId="{3F2E74E7-E4C9-4D2B-A11B-AC825202F18C}" srcOrd="0" destOrd="0" presId="urn:microsoft.com/office/officeart/2005/8/layout/chart3"/>
    <dgm:cxn modelId="{57E8E391-0B4C-47F2-8D84-1EDC158FF0EB}" type="presOf" srcId="{93661C52-8C99-4297-998A-65283608D299}" destId="{27CCE348-36DC-4206-9994-AFF60D41C22D}" srcOrd="1" destOrd="0" presId="urn:microsoft.com/office/officeart/2005/8/layout/chart3"/>
    <dgm:cxn modelId="{5FDA0C99-9A4B-4287-A807-BD708ABFFDFA}" type="presOf" srcId="{1EBBD8F3-1050-4F50-B769-810997E4A70A}" destId="{9249FCDD-F34C-485C-81CB-250CA8A1FEAE}" srcOrd="0" destOrd="0" presId="urn:microsoft.com/office/officeart/2005/8/layout/chart3"/>
    <dgm:cxn modelId="{B3F680A4-FDF9-4963-BF86-095B1674FC4E}" type="presOf" srcId="{76EADC98-4BF7-4888-B264-3171BEF75784}" destId="{0AF4FBBC-E2B5-42CA-8F35-7379A83F7C51}" srcOrd="1" destOrd="0" presId="urn:microsoft.com/office/officeart/2005/8/layout/chart3"/>
    <dgm:cxn modelId="{2116C9C8-9907-49FE-8277-C649C4C2EA76}" type="presOf" srcId="{0E95DE3F-B30E-44A1-BB8E-6EA3F39C352C}" destId="{2C6667D4-952A-48A8-B789-EDFB6F8D46C1}" srcOrd="0" destOrd="0" presId="urn:microsoft.com/office/officeart/2005/8/layout/chart3"/>
    <dgm:cxn modelId="{FFCC4FD3-738C-4711-99A7-441B0CE6F18C}" srcId="{26504E96-7E6E-49AE-B672-C2CCC4C7D25E}" destId="{76EADC98-4BF7-4888-B264-3171BEF75784}" srcOrd="0" destOrd="0" parTransId="{13EEB948-DAB3-4B9E-A5C3-F6CD975176DF}" sibTransId="{83D888E2-E7A4-4F90-A38B-5014B61CE889}"/>
    <dgm:cxn modelId="{99486FDA-513B-4CE4-9221-BFB140362360}" type="presOf" srcId="{C94BEC73-C36A-4949-8FF0-98650108DB3B}" destId="{894E96AE-93DE-4C09-8733-7C892C6FCDD8}" srcOrd="1" destOrd="0" presId="urn:microsoft.com/office/officeart/2005/8/layout/chart3"/>
    <dgm:cxn modelId="{B7E594DE-38FB-4925-99D3-2AD8AE48A5EC}" type="presOf" srcId="{1EBBD8F3-1050-4F50-B769-810997E4A70A}" destId="{67A68459-00B5-4550-9E1F-692BCB88831E}" srcOrd="1" destOrd="0" presId="urn:microsoft.com/office/officeart/2005/8/layout/chart3"/>
    <dgm:cxn modelId="{9C7504E3-3795-48BE-BC95-331DCEB5B5C2}" srcId="{26504E96-7E6E-49AE-B672-C2CCC4C7D25E}" destId="{47C72FE5-985B-4E97-B482-C1A8034834BF}" srcOrd="1" destOrd="0" parTransId="{D32DC089-0D52-4203-8721-D9A4E36042D4}" sibTransId="{80516458-0206-4592-B617-9BD2A22F6A44}"/>
    <dgm:cxn modelId="{5DEC69E3-ADAA-444F-9C96-E7F34341DEE4}" type="presOf" srcId="{0E95DE3F-B30E-44A1-BB8E-6EA3F39C352C}" destId="{AD0D512F-95B5-40D7-BBB0-D73F8B58C9C5}" srcOrd="1" destOrd="0" presId="urn:microsoft.com/office/officeart/2005/8/layout/chart3"/>
    <dgm:cxn modelId="{B35B20E8-77D7-4A68-BA37-5207EBC20075}" srcId="{26504E96-7E6E-49AE-B672-C2CCC4C7D25E}" destId="{1EBBD8F3-1050-4F50-B769-810997E4A70A}" srcOrd="2" destOrd="0" parTransId="{FD838431-3F03-4147-AE3D-C210607101DB}" sibTransId="{84D7C1B8-32B5-4947-AC62-23A8E01E407F}"/>
    <dgm:cxn modelId="{39BA0CEB-2901-48D5-AC9C-C1493327328A}" srcId="{26504E96-7E6E-49AE-B672-C2CCC4C7D25E}" destId="{0E95DE3F-B30E-44A1-BB8E-6EA3F39C352C}" srcOrd="4" destOrd="0" parTransId="{F0AC2044-D5EC-41C2-AE84-B202D16C35EF}" sibTransId="{16A68112-3B7C-4E10-BB42-EE712967DBAC}"/>
    <dgm:cxn modelId="{CEAA1BF5-C8AD-4C7C-9C88-2F5BC111FCBC}" type="presOf" srcId="{26504E96-7E6E-49AE-B672-C2CCC4C7D25E}" destId="{29F29D8F-4E33-4E26-BB82-276A370A52F6}" srcOrd="0" destOrd="0" presId="urn:microsoft.com/office/officeart/2005/8/layout/chart3"/>
    <dgm:cxn modelId="{E902399A-D6E7-4F0C-A036-66489E3FAFED}" type="presParOf" srcId="{29F29D8F-4E33-4E26-BB82-276A370A52F6}" destId="{C75C1C14-3BA8-45F0-A991-46D368155D57}" srcOrd="0" destOrd="0" presId="urn:microsoft.com/office/officeart/2005/8/layout/chart3"/>
    <dgm:cxn modelId="{6F8F6D90-16A7-4BDE-B287-4085E841CD84}" type="presParOf" srcId="{29F29D8F-4E33-4E26-BB82-276A370A52F6}" destId="{0AF4FBBC-E2B5-42CA-8F35-7379A83F7C51}" srcOrd="1" destOrd="0" presId="urn:microsoft.com/office/officeart/2005/8/layout/chart3"/>
    <dgm:cxn modelId="{5AA82D03-9585-457C-958A-69D5BA37FBC5}" type="presParOf" srcId="{29F29D8F-4E33-4E26-BB82-276A370A52F6}" destId="{12F6D2B3-91A7-44E2-8A6F-8961F8F7D273}" srcOrd="2" destOrd="0" presId="urn:microsoft.com/office/officeart/2005/8/layout/chart3"/>
    <dgm:cxn modelId="{61A95A88-8AD2-413D-BF43-907351D11AE0}" type="presParOf" srcId="{29F29D8F-4E33-4E26-BB82-276A370A52F6}" destId="{51FCDED1-1388-47C6-828C-0FE9B262F2E6}" srcOrd="3" destOrd="0" presId="urn:microsoft.com/office/officeart/2005/8/layout/chart3"/>
    <dgm:cxn modelId="{66909E3A-DB8E-432A-BDBF-53831C5A3545}" type="presParOf" srcId="{29F29D8F-4E33-4E26-BB82-276A370A52F6}" destId="{9249FCDD-F34C-485C-81CB-250CA8A1FEAE}" srcOrd="4" destOrd="0" presId="urn:microsoft.com/office/officeart/2005/8/layout/chart3"/>
    <dgm:cxn modelId="{835B6B20-B1BA-45BA-A31E-2218E3DB915E}" type="presParOf" srcId="{29F29D8F-4E33-4E26-BB82-276A370A52F6}" destId="{67A68459-00B5-4550-9E1F-692BCB88831E}" srcOrd="5" destOrd="0" presId="urn:microsoft.com/office/officeart/2005/8/layout/chart3"/>
    <dgm:cxn modelId="{C594DD06-48E1-4C51-A1C2-89BF12E281D1}" type="presParOf" srcId="{29F29D8F-4E33-4E26-BB82-276A370A52F6}" destId="{3F2E74E7-E4C9-4D2B-A11B-AC825202F18C}" srcOrd="6" destOrd="0" presId="urn:microsoft.com/office/officeart/2005/8/layout/chart3"/>
    <dgm:cxn modelId="{E63B66CC-03A7-4CDD-8B0E-C503CE9CA970}" type="presParOf" srcId="{29F29D8F-4E33-4E26-BB82-276A370A52F6}" destId="{27CCE348-36DC-4206-9994-AFF60D41C22D}" srcOrd="7" destOrd="0" presId="urn:microsoft.com/office/officeart/2005/8/layout/chart3"/>
    <dgm:cxn modelId="{847E05A6-FB6C-4A9C-89A9-C38FB3E11181}" type="presParOf" srcId="{29F29D8F-4E33-4E26-BB82-276A370A52F6}" destId="{2C6667D4-952A-48A8-B789-EDFB6F8D46C1}" srcOrd="8" destOrd="0" presId="urn:microsoft.com/office/officeart/2005/8/layout/chart3"/>
    <dgm:cxn modelId="{75A77554-9AC4-4448-AFCA-24BD60E071F5}" type="presParOf" srcId="{29F29D8F-4E33-4E26-BB82-276A370A52F6}" destId="{AD0D512F-95B5-40D7-BBB0-D73F8B58C9C5}" srcOrd="9" destOrd="0" presId="urn:microsoft.com/office/officeart/2005/8/layout/chart3"/>
    <dgm:cxn modelId="{926B58D0-BAA8-489A-9480-CB7CF9AF942E}" type="presParOf" srcId="{29F29D8F-4E33-4E26-BB82-276A370A52F6}" destId="{D078F71E-DFE5-4F22-A23F-3EE10F9246A8}" srcOrd="10" destOrd="0" presId="urn:microsoft.com/office/officeart/2005/8/layout/chart3"/>
    <dgm:cxn modelId="{9A1CAC9C-DAA2-492E-95E8-ACEDBEA8CFF1}" type="presParOf" srcId="{29F29D8F-4E33-4E26-BB82-276A370A52F6}" destId="{894E96AE-93DE-4C09-8733-7C892C6FCDD8}" srcOrd="11"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FA04243-DB16-4180-B901-51289246CAAD}"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F520C1C7-5A4F-485E-9675-579298D3FDB2}">
      <dgm:prSet custT="1"/>
      <dgm:spPr/>
      <dgm:t>
        <a:bodyPr/>
        <a:lstStyle/>
        <a:p>
          <a:r>
            <a:rPr lang="el-GR" sz="1400" dirty="0">
              <a:latin typeface="Times New Roman" panose="02020603050405020304" pitchFamily="18" charset="0"/>
              <a:cs typeface="Times New Roman" panose="02020603050405020304" pitchFamily="18" charset="0"/>
            </a:rPr>
            <a:t>Α</a:t>
          </a:r>
          <a:r>
            <a:rPr lang="el-GR" sz="1400" b="1" dirty="0">
              <a:latin typeface="Times New Roman" panose="02020603050405020304" pitchFamily="18" charset="0"/>
              <a:cs typeface="Times New Roman" panose="02020603050405020304" pitchFamily="18" charset="0"/>
            </a:rPr>
            <a:t>ντιμετώπιση Μαθησιακών Κενών</a:t>
          </a:r>
          <a:r>
            <a:rPr lang="el-GR" sz="1400" dirty="0">
              <a:latin typeface="Times New Roman" panose="02020603050405020304" pitchFamily="18" charset="0"/>
              <a:cs typeface="Times New Roman" panose="02020603050405020304" pitchFamily="18" charset="0"/>
            </a:rPr>
            <a:t>: Παροχή εξατομικευμένης μάθησης για την υπέρβαση γεωγραφικών και κοινωνικών περιορισμών.</a:t>
          </a:r>
          <a:endParaRPr lang="en-US" sz="1400" dirty="0">
            <a:latin typeface="Times New Roman" panose="02020603050405020304" pitchFamily="18" charset="0"/>
            <a:cs typeface="Times New Roman" panose="02020603050405020304" pitchFamily="18" charset="0"/>
          </a:endParaRPr>
        </a:p>
      </dgm:t>
    </dgm:pt>
    <dgm:pt modelId="{56E33139-9F90-438F-A384-91B769525EF5}" type="parTrans" cxnId="{C63D40A4-F0E8-4123-B86C-4A4BEFC119C4}">
      <dgm:prSet/>
      <dgm:spPr/>
      <dgm:t>
        <a:bodyPr/>
        <a:lstStyle/>
        <a:p>
          <a:endParaRPr lang="en-US"/>
        </a:p>
      </dgm:t>
    </dgm:pt>
    <dgm:pt modelId="{517745DD-F049-47A8-B53C-AF499C5F840E}" type="sibTrans" cxnId="{C63D40A4-F0E8-4123-B86C-4A4BEFC119C4}">
      <dgm:prSet/>
      <dgm:spPr/>
      <dgm:t>
        <a:bodyPr/>
        <a:lstStyle/>
        <a:p>
          <a:endParaRPr lang="en-US"/>
        </a:p>
      </dgm:t>
    </dgm:pt>
    <dgm:pt modelId="{296CE42C-9010-46DE-8576-8698D40E52A6}">
      <dgm:prSet custT="1"/>
      <dgm:spPr/>
      <dgm:t>
        <a:bodyPr/>
        <a:lstStyle/>
        <a:p>
          <a:r>
            <a:rPr lang="el-GR" sz="1600" b="1" dirty="0">
              <a:latin typeface="Times New Roman" panose="02020603050405020304" pitchFamily="18" charset="0"/>
              <a:cs typeface="Times New Roman" panose="02020603050405020304" pitchFamily="18" charset="0"/>
            </a:rPr>
            <a:t>AI Δάσκαλος &amp; Σωκρατική Μέθοδος</a:t>
          </a:r>
          <a:r>
            <a:rPr lang="el-GR" sz="1600" dirty="0">
              <a:latin typeface="Times New Roman" panose="02020603050405020304" pitchFamily="18" charset="0"/>
              <a:cs typeface="Times New Roman" panose="02020603050405020304" pitchFamily="18" charset="0"/>
            </a:rPr>
            <a:t>: Προωθείτε η κριτική σκέψη των μαθητών, θέτοντας ερωτήσεις και οδηγώντας τους στη σκέψη χωρίς να δίνει άμεσες απαντήσεις.</a:t>
          </a:r>
          <a:endParaRPr lang="en-US" sz="1600" dirty="0">
            <a:latin typeface="Times New Roman" panose="02020603050405020304" pitchFamily="18" charset="0"/>
            <a:cs typeface="Times New Roman" panose="02020603050405020304" pitchFamily="18" charset="0"/>
          </a:endParaRPr>
        </a:p>
      </dgm:t>
    </dgm:pt>
    <dgm:pt modelId="{D824371E-4258-49F1-8AEC-D335E472F5BB}" type="parTrans" cxnId="{21812418-54E3-4D74-8659-D664B9DBA10D}">
      <dgm:prSet/>
      <dgm:spPr/>
      <dgm:t>
        <a:bodyPr/>
        <a:lstStyle/>
        <a:p>
          <a:endParaRPr lang="en-US"/>
        </a:p>
      </dgm:t>
    </dgm:pt>
    <dgm:pt modelId="{4B5B3290-1B3C-4707-92E8-5366B654ADBF}" type="sibTrans" cxnId="{21812418-54E3-4D74-8659-D664B9DBA10D}">
      <dgm:prSet/>
      <dgm:spPr/>
      <dgm:t>
        <a:bodyPr/>
        <a:lstStyle/>
        <a:p>
          <a:endParaRPr lang="en-US"/>
        </a:p>
      </dgm:t>
    </dgm:pt>
    <dgm:pt modelId="{86582E08-AB88-418D-B84C-B352589590FC}">
      <dgm:prSet custT="1"/>
      <dgm:spPr/>
      <dgm:t>
        <a:bodyPr/>
        <a:lstStyle/>
        <a:p>
          <a:r>
            <a:rPr lang="el-GR" sz="1400" b="1" dirty="0">
              <a:latin typeface="Times New Roman" panose="02020603050405020304" pitchFamily="18" charset="0"/>
              <a:cs typeface="Times New Roman" panose="02020603050405020304" pitchFamily="18" charset="0"/>
            </a:rPr>
            <a:t>Δυνατότητες AI</a:t>
          </a:r>
          <a:r>
            <a:rPr lang="el-GR" sz="1400" dirty="0">
              <a:latin typeface="Times New Roman" panose="02020603050405020304" pitchFamily="18" charset="0"/>
              <a:cs typeface="Times New Roman" panose="02020603050405020304" pitchFamily="18" charset="0"/>
            </a:rPr>
            <a:t>: Παρουσίαση προόδου μαθητών, συζητήσεις και καθοδήγηση επαγγελματικού προσανατολισμού, ενίσχυση των γνωστικών και κοινωνικών δεξιοτήτων των μαθητών.</a:t>
          </a:r>
          <a:endParaRPr lang="en-US" sz="1400" dirty="0">
            <a:latin typeface="Times New Roman" panose="02020603050405020304" pitchFamily="18" charset="0"/>
            <a:cs typeface="Times New Roman" panose="02020603050405020304" pitchFamily="18" charset="0"/>
          </a:endParaRPr>
        </a:p>
      </dgm:t>
    </dgm:pt>
    <dgm:pt modelId="{20928FCD-E920-4763-9F5D-E2638B963340}" type="parTrans" cxnId="{B0F457C7-211E-4C7A-893A-615F188F0172}">
      <dgm:prSet/>
      <dgm:spPr/>
      <dgm:t>
        <a:bodyPr/>
        <a:lstStyle/>
        <a:p>
          <a:endParaRPr lang="en-US"/>
        </a:p>
      </dgm:t>
    </dgm:pt>
    <dgm:pt modelId="{B093B894-7B75-418A-BC80-15EA4296C31E}" type="sibTrans" cxnId="{B0F457C7-211E-4C7A-893A-615F188F0172}">
      <dgm:prSet/>
      <dgm:spPr/>
      <dgm:t>
        <a:bodyPr/>
        <a:lstStyle/>
        <a:p>
          <a:endParaRPr lang="en-US"/>
        </a:p>
      </dgm:t>
    </dgm:pt>
    <dgm:pt modelId="{A9939A41-70EF-43E1-80DD-1DB594F54E3A}">
      <dgm:prSet custT="1"/>
      <dgm:spPr/>
      <dgm:t>
        <a:bodyPr/>
        <a:lstStyle/>
        <a:p>
          <a:r>
            <a:rPr lang="el-GR" sz="1400" b="1" dirty="0">
              <a:latin typeface="Times New Roman" panose="02020603050405020304" pitchFamily="18" charset="0"/>
              <a:cs typeface="Times New Roman" panose="02020603050405020304" pitchFamily="18" charset="0"/>
            </a:rPr>
            <a:t>Ψυχολογική Επίδραση</a:t>
          </a:r>
          <a:r>
            <a:rPr lang="el-GR" sz="1400" dirty="0">
              <a:latin typeface="Times New Roman" panose="02020603050405020304" pitchFamily="18" charset="0"/>
              <a:cs typeface="Times New Roman" panose="02020603050405020304" pitchFamily="18" charset="0"/>
            </a:rPr>
            <a:t>: Ενίσχυση της αυτοεκτίμησης των μαθητών, ανάπτυξη της κριτικής σκέψης και ενδυνάμωση της μάθησης μέσω εξατομίκευσης.</a:t>
          </a:r>
          <a:endParaRPr lang="en-US" sz="1400" dirty="0">
            <a:latin typeface="Times New Roman" panose="02020603050405020304" pitchFamily="18" charset="0"/>
            <a:cs typeface="Times New Roman" panose="02020603050405020304" pitchFamily="18" charset="0"/>
          </a:endParaRPr>
        </a:p>
      </dgm:t>
    </dgm:pt>
    <dgm:pt modelId="{A1AF0EAD-5557-4026-B224-B0A43A9DEB1A}" type="parTrans" cxnId="{550EE2E5-66C1-4AD4-9981-DDD8DA52CE7F}">
      <dgm:prSet/>
      <dgm:spPr/>
      <dgm:t>
        <a:bodyPr/>
        <a:lstStyle/>
        <a:p>
          <a:endParaRPr lang="en-US"/>
        </a:p>
      </dgm:t>
    </dgm:pt>
    <dgm:pt modelId="{D806A6AF-E231-4A6D-B8B0-D8000528D143}" type="sibTrans" cxnId="{550EE2E5-66C1-4AD4-9981-DDD8DA52CE7F}">
      <dgm:prSet/>
      <dgm:spPr/>
      <dgm:t>
        <a:bodyPr/>
        <a:lstStyle/>
        <a:p>
          <a:endParaRPr lang="en-US"/>
        </a:p>
      </dgm:t>
    </dgm:pt>
    <dgm:pt modelId="{B1DBA59B-C528-4362-9100-8DBF10E67C6B}" type="pres">
      <dgm:prSet presAssocID="{EFA04243-DB16-4180-B901-51289246CAAD}" presName="outerComposite" presStyleCnt="0">
        <dgm:presLayoutVars>
          <dgm:chMax val="5"/>
          <dgm:dir/>
          <dgm:resizeHandles val="exact"/>
        </dgm:presLayoutVars>
      </dgm:prSet>
      <dgm:spPr/>
    </dgm:pt>
    <dgm:pt modelId="{E3F13626-75C4-41F0-B2B9-EB00857F1E01}" type="pres">
      <dgm:prSet presAssocID="{EFA04243-DB16-4180-B901-51289246CAAD}" presName="dummyMaxCanvas" presStyleCnt="0">
        <dgm:presLayoutVars/>
      </dgm:prSet>
      <dgm:spPr/>
    </dgm:pt>
    <dgm:pt modelId="{BAE88EB5-6144-4BC4-93EB-8B8014A17FC0}" type="pres">
      <dgm:prSet presAssocID="{EFA04243-DB16-4180-B901-51289246CAAD}" presName="ThreeNodes_1" presStyleLbl="node1" presStyleIdx="0" presStyleCnt="3">
        <dgm:presLayoutVars>
          <dgm:bulletEnabled val="1"/>
        </dgm:presLayoutVars>
      </dgm:prSet>
      <dgm:spPr/>
    </dgm:pt>
    <dgm:pt modelId="{885A090E-E735-443E-9A2E-613FA107B482}" type="pres">
      <dgm:prSet presAssocID="{EFA04243-DB16-4180-B901-51289246CAAD}" presName="ThreeNodes_2" presStyleLbl="node1" presStyleIdx="1" presStyleCnt="3">
        <dgm:presLayoutVars>
          <dgm:bulletEnabled val="1"/>
        </dgm:presLayoutVars>
      </dgm:prSet>
      <dgm:spPr/>
    </dgm:pt>
    <dgm:pt modelId="{4FDAC09E-3FB6-4E7D-A805-789F74548B67}" type="pres">
      <dgm:prSet presAssocID="{EFA04243-DB16-4180-B901-51289246CAAD}" presName="ThreeNodes_3" presStyleLbl="node1" presStyleIdx="2" presStyleCnt="3">
        <dgm:presLayoutVars>
          <dgm:bulletEnabled val="1"/>
        </dgm:presLayoutVars>
      </dgm:prSet>
      <dgm:spPr/>
    </dgm:pt>
    <dgm:pt modelId="{FF77C67D-1648-4E53-81F6-74362BA92FAE}" type="pres">
      <dgm:prSet presAssocID="{EFA04243-DB16-4180-B901-51289246CAAD}" presName="ThreeConn_1-2" presStyleLbl="fgAccFollowNode1" presStyleIdx="0" presStyleCnt="2">
        <dgm:presLayoutVars>
          <dgm:bulletEnabled val="1"/>
        </dgm:presLayoutVars>
      </dgm:prSet>
      <dgm:spPr/>
    </dgm:pt>
    <dgm:pt modelId="{0A84E825-D0BD-4BD6-9343-C5D33A2188B8}" type="pres">
      <dgm:prSet presAssocID="{EFA04243-DB16-4180-B901-51289246CAAD}" presName="ThreeConn_2-3" presStyleLbl="fgAccFollowNode1" presStyleIdx="1" presStyleCnt="2">
        <dgm:presLayoutVars>
          <dgm:bulletEnabled val="1"/>
        </dgm:presLayoutVars>
      </dgm:prSet>
      <dgm:spPr/>
    </dgm:pt>
    <dgm:pt modelId="{DD081D7F-0D00-4710-AA53-1A13D6EB5851}" type="pres">
      <dgm:prSet presAssocID="{EFA04243-DB16-4180-B901-51289246CAAD}" presName="ThreeNodes_1_text" presStyleLbl="node1" presStyleIdx="2" presStyleCnt="3">
        <dgm:presLayoutVars>
          <dgm:bulletEnabled val="1"/>
        </dgm:presLayoutVars>
      </dgm:prSet>
      <dgm:spPr/>
    </dgm:pt>
    <dgm:pt modelId="{A7937F5A-3560-4A78-A98B-1086C0A0A091}" type="pres">
      <dgm:prSet presAssocID="{EFA04243-DB16-4180-B901-51289246CAAD}" presName="ThreeNodes_2_text" presStyleLbl="node1" presStyleIdx="2" presStyleCnt="3">
        <dgm:presLayoutVars>
          <dgm:bulletEnabled val="1"/>
        </dgm:presLayoutVars>
      </dgm:prSet>
      <dgm:spPr/>
    </dgm:pt>
    <dgm:pt modelId="{3FB708F6-64F5-49AE-8FFE-C95285266155}" type="pres">
      <dgm:prSet presAssocID="{EFA04243-DB16-4180-B901-51289246CAAD}" presName="ThreeNodes_3_text" presStyleLbl="node1" presStyleIdx="2" presStyleCnt="3">
        <dgm:presLayoutVars>
          <dgm:bulletEnabled val="1"/>
        </dgm:presLayoutVars>
      </dgm:prSet>
      <dgm:spPr/>
    </dgm:pt>
  </dgm:ptLst>
  <dgm:cxnLst>
    <dgm:cxn modelId="{21812418-54E3-4D74-8659-D664B9DBA10D}" srcId="{EFA04243-DB16-4180-B901-51289246CAAD}" destId="{296CE42C-9010-46DE-8576-8698D40E52A6}" srcOrd="1" destOrd="0" parTransId="{D824371E-4258-49F1-8AEC-D335E472F5BB}" sibTransId="{4B5B3290-1B3C-4707-92E8-5366B654ADBF}"/>
    <dgm:cxn modelId="{3B21C22D-8748-43BF-8014-04CE195E5FF7}" type="presOf" srcId="{F520C1C7-5A4F-485E-9675-579298D3FDB2}" destId="{DD081D7F-0D00-4710-AA53-1A13D6EB5851}" srcOrd="1" destOrd="0" presId="urn:microsoft.com/office/officeart/2005/8/layout/vProcess5"/>
    <dgm:cxn modelId="{59108438-BA8F-491D-940C-2B6EA1E26E89}" type="presOf" srcId="{86582E08-AB88-418D-B84C-B352589590FC}" destId="{4FDAC09E-3FB6-4E7D-A805-789F74548B67}" srcOrd="0" destOrd="0" presId="urn:microsoft.com/office/officeart/2005/8/layout/vProcess5"/>
    <dgm:cxn modelId="{6A90BA41-4EA5-4371-909C-D1B2F96F7C9E}" type="presOf" srcId="{4B5B3290-1B3C-4707-92E8-5366B654ADBF}" destId="{0A84E825-D0BD-4BD6-9343-C5D33A2188B8}" srcOrd="0" destOrd="0" presId="urn:microsoft.com/office/officeart/2005/8/layout/vProcess5"/>
    <dgm:cxn modelId="{18AA1A6F-8773-4890-A7F4-828FAF9A8CD0}" type="presOf" srcId="{A9939A41-70EF-43E1-80DD-1DB594F54E3A}" destId="{3FB708F6-64F5-49AE-8FFE-C95285266155}" srcOrd="1" destOrd="1" presId="urn:microsoft.com/office/officeart/2005/8/layout/vProcess5"/>
    <dgm:cxn modelId="{761DCA52-318B-48E1-A777-52A569D4448F}" type="presOf" srcId="{A9939A41-70EF-43E1-80DD-1DB594F54E3A}" destId="{4FDAC09E-3FB6-4E7D-A805-789F74548B67}" srcOrd="0" destOrd="1" presId="urn:microsoft.com/office/officeart/2005/8/layout/vProcess5"/>
    <dgm:cxn modelId="{98803C53-E9CD-4C3B-B5AE-DBEF7578D4FF}" type="presOf" srcId="{517745DD-F049-47A8-B53C-AF499C5F840E}" destId="{FF77C67D-1648-4E53-81F6-74362BA92FAE}" srcOrd="0" destOrd="0" presId="urn:microsoft.com/office/officeart/2005/8/layout/vProcess5"/>
    <dgm:cxn modelId="{1A2B0C55-69E5-4113-8EAC-18B75B734485}" type="presOf" srcId="{296CE42C-9010-46DE-8576-8698D40E52A6}" destId="{A7937F5A-3560-4A78-A98B-1086C0A0A091}" srcOrd="1" destOrd="0" presId="urn:microsoft.com/office/officeart/2005/8/layout/vProcess5"/>
    <dgm:cxn modelId="{F8CF10A1-CC15-4D77-9601-DBE1CFA87845}" type="presOf" srcId="{EFA04243-DB16-4180-B901-51289246CAAD}" destId="{B1DBA59B-C528-4362-9100-8DBF10E67C6B}" srcOrd="0" destOrd="0" presId="urn:microsoft.com/office/officeart/2005/8/layout/vProcess5"/>
    <dgm:cxn modelId="{C63D40A4-F0E8-4123-B86C-4A4BEFC119C4}" srcId="{EFA04243-DB16-4180-B901-51289246CAAD}" destId="{F520C1C7-5A4F-485E-9675-579298D3FDB2}" srcOrd="0" destOrd="0" parTransId="{56E33139-9F90-438F-A384-91B769525EF5}" sibTransId="{517745DD-F049-47A8-B53C-AF499C5F840E}"/>
    <dgm:cxn modelId="{128FCFAF-0EE1-4DA4-9B08-9695352E6A10}" type="presOf" srcId="{86582E08-AB88-418D-B84C-B352589590FC}" destId="{3FB708F6-64F5-49AE-8FFE-C95285266155}" srcOrd="1" destOrd="0" presId="urn:microsoft.com/office/officeart/2005/8/layout/vProcess5"/>
    <dgm:cxn modelId="{235EA9C1-CBF1-4AE7-AD41-E42BD14BC30D}" type="presOf" srcId="{F520C1C7-5A4F-485E-9675-579298D3FDB2}" destId="{BAE88EB5-6144-4BC4-93EB-8B8014A17FC0}" srcOrd="0" destOrd="0" presId="urn:microsoft.com/office/officeart/2005/8/layout/vProcess5"/>
    <dgm:cxn modelId="{B0F457C7-211E-4C7A-893A-615F188F0172}" srcId="{EFA04243-DB16-4180-B901-51289246CAAD}" destId="{86582E08-AB88-418D-B84C-B352589590FC}" srcOrd="2" destOrd="0" parTransId="{20928FCD-E920-4763-9F5D-E2638B963340}" sibTransId="{B093B894-7B75-418A-BC80-15EA4296C31E}"/>
    <dgm:cxn modelId="{550EE2E5-66C1-4AD4-9981-DDD8DA52CE7F}" srcId="{86582E08-AB88-418D-B84C-B352589590FC}" destId="{A9939A41-70EF-43E1-80DD-1DB594F54E3A}" srcOrd="0" destOrd="0" parTransId="{A1AF0EAD-5557-4026-B224-B0A43A9DEB1A}" sibTransId="{D806A6AF-E231-4A6D-B8B0-D8000528D143}"/>
    <dgm:cxn modelId="{A8ED29F5-61CF-44AE-AE24-AF41594A4716}" type="presOf" srcId="{296CE42C-9010-46DE-8576-8698D40E52A6}" destId="{885A090E-E735-443E-9A2E-613FA107B482}" srcOrd="0" destOrd="0" presId="urn:microsoft.com/office/officeart/2005/8/layout/vProcess5"/>
    <dgm:cxn modelId="{95BEE69A-1C87-47C3-9B74-9890758EDC60}" type="presParOf" srcId="{B1DBA59B-C528-4362-9100-8DBF10E67C6B}" destId="{E3F13626-75C4-41F0-B2B9-EB00857F1E01}" srcOrd="0" destOrd="0" presId="urn:microsoft.com/office/officeart/2005/8/layout/vProcess5"/>
    <dgm:cxn modelId="{69558266-A875-49CB-BDA2-76A886829371}" type="presParOf" srcId="{B1DBA59B-C528-4362-9100-8DBF10E67C6B}" destId="{BAE88EB5-6144-4BC4-93EB-8B8014A17FC0}" srcOrd="1" destOrd="0" presId="urn:microsoft.com/office/officeart/2005/8/layout/vProcess5"/>
    <dgm:cxn modelId="{3BC493F1-7645-4D0A-BFB5-B40D451C2FF8}" type="presParOf" srcId="{B1DBA59B-C528-4362-9100-8DBF10E67C6B}" destId="{885A090E-E735-443E-9A2E-613FA107B482}" srcOrd="2" destOrd="0" presId="urn:microsoft.com/office/officeart/2005/8/layout/vProcess5"/>
    <dgm:cxn modelId="{A2D6C249-046F-4845-950C-BA1D0950B96D}" type="presParOf" srcId="{B1DBA59B-C528-4362-9100-8DBF10E67C6B}" destId="{4FDAC09E-3FB6-4E7D-A805-789F74548B67}" srcOrd="3" destOrd="0" presId="urn:microsoft.com/office/officeart/2005/8/layout/vProcess5"/>
    <dgm:cxn modelId="{5FA9EA90-0178-4787-83F4-75C834438C5A}" type="presParOf" srcId="{B1DBA59B-C528-4362-9100-8DBF10E67C6B}" destId="{FF77C67D-1648-4E53-81F6-74362BA92FAE}" srcOrd="4" destOrd="0" presId="urn:microsoft.com/office/officeart/2005/8/layout/vProcess5"/>
    <dgm:cxn modelId="{74129E29-AE76-47AF-9B96-E42CBD6936F6}" type="presParOf" srcId="{B1DBA59B-C528-4362-9100-8DBF10E67C6B}" destId="{0A84E825-D0BD-4BD6-9343-C5D33A2188B8}" srcOrd="5" destOrd="0" presId="urn:microsoft.com/office/officeart/2005/8/layout/vProcess5"/>
    <dgm:cxn modelId="{1F305AD3-10D8-44CA-9837-76859548F52F}" type="presParOf" srcId="{B1DBA59B-C528-4362-9100-8DBF10E67C6B}" destId="{DD081D7F-0D00-4710-AA53-1A13D6EB5851}" srcOrd="6" destOrd="0" presId="urn:microsoft.com/office/officeart/2005/8/layout/vProcess5"/>
    <dgm:cxn modelId="{75C27119-AB30-4BEE-AF2D-63B8A4A315F4}" type="presParOf" srcId="{B1DBA59B-C528-4362-9100-8DBF10E67C6B}" destId="{A7937F5A-3560-4A78-A98B-1086C0A0A091}" srcOrd="7" destOrd="0" presId="urn:microsoft.com/office/officeart/2005/8/layout/vProcess5"/>
    <dgm:cxn modelId="{E6197274-1CE4-4ED8-B317-79116416159A}" type="presParOf" srcId="{B1DBA59B-C528-4362-9100-8DBF10E67C6B}" destId="{3FB708F6-64F5-49AE-8FFE-C95285266155}"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24B2BD7-C196-48FF-89E9-89F90A068AF8}" type="doc">
      <dgm:prSet loTypeId="urn:microsoft.com/office/officeart/2005/8/layout/cycle1" loCatId="cycle" qsTypeId="urn:microsoft.com/office/officeart/2005/8/quickstyle/simple4" qsCatId="simple" csTypeId="urn:microsoft.com/office/officeart/2005/8/colors/colorful1" csCatId="colorful" phldr="1"/>
      <dgm:spPr/>
      <dgm:t>
        <a:bodyPr/>
        <a:lstStyle/>
        <a:p>
          <a:endParaRPr lang="en-US"/>
        </a:p>
      </dgm:t>
    </dgm:pt>
    <dgm:pt modelId="{48354FF3-106D-4802-A275-F49028A07B81}">
      <dgm:prSet/>
      <dgm:spPr/>
      <dgm:t>
        <a:bodyPr/>
        <a:lstStyle/>
        <a:p>
          <a:r>
            <a:rPr lang="el-GR" dirty="0"/>
            <a:t>Βοήθεια σε μαθητές: Διάλογος με το </a:t>
          </a:r>
          <a:r>
            <a:rPr lang="el-GR" dirty="0" err="1"/>
            <a:t>Khanmigo</a:t>
          </a:r>
          <a:r>
            <a:rPr lang="el-GR" dirty="0"/>
            <a:t> για επίλυση ασκήσεων, κατανόηση εννοιών.</a:t>
          </a:r>
          <a:endParaRPr lang="en-US" dirty="0"/>
        </a:p>
      </dgm:t>
    </dgm:pt>
    <dgm:pt modelId="{40D19527-0D74-4882-ACC3-0F93CE5B31F6}" type="parTrans" cxnId="{14F9603A-DF30-4580-BD06-4CF075349EF7}">
      <dgm:prSet/>
      <dgm:spPr/>
      <dgm:t>
        <a:bodyPr/>
        <a:lstStyle/>
        <a:p>
          <a:endParaRPr lang="en-US"/>
        </a:p>
      </dgm:t>
    </dgm:pt>
    <dgm:pt modelId="{BB3F8ABE-F764-414A-AD56-6AE269765A4E}" type="sibTrans" cxnId="{14F9603A-DF30-4580-BD06-4CF075349EF7}">
      <dgm:prSet/>
      <dgm:spPr/>
      <dgm:t>
        <a:bodyPr/>
        <a:lstStyle/>
        <a:p>
          <a:endParaRPr lang="en-US"/>
        </a:p>
      </dgm:t>
    </dgm:pt>
    <dgm:pt modelId="{16693902-F677-4EA9-BF19-4BB31C089ED0}">
      <dgm:prSet/>
      <dgm:spPr/>
      <dgm:t>
        <a:bodyPr/>
        <a:lstStyle/>
        <a:p>
          <a:r>
            <a:rPr lang="el-GR" dirty="0"/>
            <a:t>Υποστήριξη διδασκόντων: Εξατομίκευση μαθημάτων και ανάλυση απόδοσης μαθητών.</a:t>
          </a:r>
          <a:endParaRPr lang="en-US" dirty="0"/>
        </a:p>
      </dgm:t>
    </dgm:pt>
    <dgm:pt modelId="{2F2881F7-8F52-4D3F-9988-24168211CE9F}" type="parTrans" cxnId="{5E8ECDEB-EE79-4CFE-9C1F-ADAF6AC43598}">
      <dgm:prSet/>
      <dgm:spPr/>
      <dgm:t>
        <a:bodyPr/>
        <a:lstStyle/>
        <a:p>
          <a:endParaRPr lang="en-US"/>
        </a:p>
      </dgm:t>
    </dgm:pt>
    <dgm:pt modelId="{A0CEA0F4-6691-4521-868B-BAB123DBD50A}" type="sibTrans" cxnId="{5E8ECDEB-EE79-4CFE-9C1F-ADAF6AC43598}">
      <dgm:prSet/>
      <dgm:spPr/>
      <dgm:t>
        <a:bodyPr/>
        <a:lstStyle/>
        <a:p>
          <a:endParaRPr lang="en-US"/>
        </a:p>
      </dgm:t>
    </dgm:pt>
    <dgm:pt modelId="{3468F9EF-E4CD-4421-BE78-A9C2A4184839}">
      <dgm:prSet/>
      <dgm:spPr/>
      <dgm:t>
        <a:bodyPr/>
        <a:lstStyle/>
        <a:p>
          <a:r>
            <a:rPr lang="el-GR" dirty="0"/>
            <a:t>Ανάλυση Προόδου: Χρήση AI για καταγραφή και πρόβλεψη μαθησιακής πορείας.</a:t>
          </a:r>
          <a:endParaRPr lang="en-US" dirty="0"/>
        </a:p>
      </dgm:t>
    </dgm:pt>
    <dgm:pt modelId="{E2632F2F-87F6-472A-BA4D-8971D26D6A98}" type="parTrans" cxnId="{EE23C5E2-059B-4F7D-9D30-2A2C0590373D}">
      <dgm:prSet/>
      <dgm:spPr/>
      <dgm:t>
        <a:bodyPr/>
        <a:lstStyle/>
        <a:p>
          <a:endParaRPr lang="en-US"/>
        </a:p>
      </dgm:t>
    </dgm:pt>
    <dgm:pt modelId="{CD165F77-6356-4291-8B2A-B81EEBA8CF44}" type="sibTrans" cxnId="{EE23C5E2-059B-4F7D-9D30-2A2C0590373D}">
      <dgm:prSet/>
      <dgm:spPr/>
      <dgm:t>
        <a:bodyPr/>
        <a:lstStyle/>
        <a:p>
          <a:endParaRPr lang="en-US"/>
        </a:p>
      </dgm:t>
    </dgm:pt>
    <dgm:pt modelId="{BE574219-B0C2-48F8-A60A-CE6B64493D3D}">
      <dgm:prSet/>
      <dgm:spPr/>
      <dgm:t>
        <a:bodyPr/>
        <a:lstStyle/>
        <a:p>
          <a:r>
            <a:rPr lang="el-GR" dirty="0" err="1"/>
            <a:t>Διαδραστικές</a:t>
          </a:r>
          <a:r>
            <a:rPr lang="el-GR" dirty="0"/>
            <a:t> Δραστηριότητες: Σενάρια προσομοίωσης, ερωτήσεις καθοδηγούμενης σκέψης.</a:t>
          </a:r>
          <a:endParaRPr lang="en-US" dirty="0"/>
        </a:p>
      </dgm:t>
    </dgm:pt>
    <dgm:pt modelId="{64E57313-063F-4591-92E8-8F13C365B504}" type="parTrans" cxnId="{5B083F9F-97E3-439A-A484-83DB6C1B263B}">
      <dgm:prSet/>
      <dgm:spPr/>
      <dgm:t>
        <a:bodyPr/>
        <a:lstStyle/>
        <a:p>
          <a:endParaRPr lang="en-US"/>
        </a:p>
      </dgm:t>
    </dgm:pt>
    <dgm:pt modelId="{B6CF538F-3B28-42DC-BCD4-287A7B8D6A28}" type="sibTrans" cxnId="{5B083F9F-97E3-439A-A484-83DB6C1B263B}">
      <dgm:prSet/>
      <dgm:spPr/>
      <dgm:t>
        <a:bodyPr/>
        <a:lstStyle/>
        <a:p>
          <a:endParaRPr lang="en-US"/>
        </a:p>
      </dgm:t>
    </dgm:pt>
    <dgm:pt modelId="{2D957089-6E46-4A55-833B-4087AE51D139}" type="pres">
      <dgm:prSet presAssocID="{524B2BD7-C196-48FF-89E9-89F90A068AF8}" presName="cycle" presStyleCnt="0">
        <dgm:presLayoutVars>
          <dgm:dir/>
          <dgm:resizeHandles val="exact"/>
        </dgm:presLayoutVars>
      </dgm:prSet>
      <dgm:spPr/>
    </dgm:pt>
    <dgm:pt modelId="{CA54CEC8-8F39-468F-A45F-5C01ED896EAC}" type="pres">
      <dgm:prSet presAssocID="{48354FF3-106D-4802-A275-F49028A07B81}" presName="dummy" presStyleCnt="0"/>
      <dgm:spPr/>
    </dgm:pt>
    <dgm:pt modelId="{9B3D0D2F-A46B-43FE-8055-2C25BF73E07D}" type="pres">
      <dgm:prSet presAssocID="{48354FF3-106D-4802-A275-F49028A07B81}" presName="node" presStyleLbl="revTx" presStyleIdx="0" presStyleCnt="4">
        <dgm:presLayoutVars>
          <dgm:bulletEnabled val="1"/>
        </dgm:presLayoutVars>
      </dgm:prSet>
      <dgm:spPr/>
    </dgm:pt>
    <dgm:pt modelId="{BDE1C094-431A-407D-97B3-58C3A586DA96}" type="pres">
      <dgm:prSet presAssocID="{BB3F8ABE-F764-414A-AD56-6AE269765A4E}" presName="sibTrans" presStyleLbl="node1" presStyleIdx="0" presStyleCnt="4"/>
      <dgm:spPr/>
    </dgm:pt>
    <dgm:pt modelId="{34BC577A-BC8B-42BC-9C73-2EE2C66D6067}" type="pres">
      <dgm:prSet presAssocID="{16693902-F677-4EA9-BF19-4BB31C089ED0}" presName="dummy" presStyleCnt="0"/>
      <dgm:spPr/>
    </dgm:pt>
    <dgm:pt modelId="{5D3D1A7B-67E0-4237-AF79-7EDEA985F5BF}" type="pres">
      <dgm:prSet presAssocID="{16693902-F677-4EA9-BF19-4BB31C089ED0}" presName="node" presStyleLbl="revTx" presStyleIdx="1" presStyleCnt="4">
        <dgm:presLayoutVars>
          <dgm:bulletEnabled val="1"/>
        </dgm:presLayoutVars>
      </dgm:prSet>
      <dgm:spPr/>
    </dgm:pt>
    <dgm:pt modelId="{E4753DB7-C1FE-43BB-BACB-D8F1BC430538}" type="pres">
      <dgm:prSet presAssocID="{A0CEA0F4-6691-4521-868B-BAB123DBD50A}" presName="sibTrans" presStyleLbl="node1" presStyleIdx="1" presStyleCnt="4"/>
      <dgm:spPr/>
    </dgm:pt>
    <dgm:pt modelId="{5DCA3542-B2C1-4D89-8C1F-E26FA559BFCD}" type="pres">
      <dgm:prSet presAssocID="{3468F9EF-E4CD-4421-BE78-A9C2A4184839}" presName="dummy" presStyleCnt="0"/>
      <dgm:spPr/>
    </dgm:pt>
    <dgm:pt modelId="{FA99B22A-3F1D-4FD0-91E4-244CC40B442E}" type="pres">
      <dgm:prSet presAssocID="{3468F9EF-E4CD-4421-BE78-A9C2A4184839}" presName="node" presStyleLbl="revTx" presStyleIdx="2" presStyleCnt="4">
        <dgm:presLayoutVars>
          <dgm:bulletEnabled val="1"/>
        </dgm:presLayoutVars>
      </dgm:prSet>
      <dgm:spPr/>
    </dgm:pt>
    <dgm:pt modelId="{FD6282FA-52D7-46BB-B384-44ADF9675457}" type="pres">
      <dgm:prSet presAssocID="{CD165F77-6356-4291-8B2A-B81EEBA8CF44}" presName="sibTrans" presStyleLbl="node1" presStyleIdx="2" presStyleCnt="4"/>
      <dgm:spPr/>
    </dgm:pt>
    <dgm:pt modelId="{31BE17D3-0BBF-477B-BC55-D16F4EFBEEFA}" type="pres">
      <dgm:prSet presAssocID="{BE574219-B0C2-48F8-A60A-CE6B64493D3D}" presName="dummy" presStyleCnt="0"/>
      <dgm:spPr/>
    </dgm:pt>
    <dgm:pt modelId="{FB4D84D9-B3D5-4ACC-8AB3-B3FC9DD5853D}" type="pres">
      <dgm:prSet presAssocID="{BE574219-B0C2-48F8-A60A-CE6B64493D3D}" presName="node" presStyleLbl="revTx" presStyleIdx="3" presStyleCnt="4">
        <dgm:presLayoutVars>
          <dgm:bulletEnabled val="1"/>
        </dgm:presLayoutVars>
      </dgm:prSet>
      <dgm:spPr/>
    </dgm:pt>
    <dgm:pt modelId="{7A22D624-CE67-4F08-8118-0778ACC39DB3}" type="pres">
      <dgm:prSet presAssocID="{B6CF538F-3B28-42DC-BCD4-287A7B8D6A28}" presName="sibTrans" presStyleLbl="node1" presStyleIdx="3" presStyleCnt="4"/>
      <dgm:spPr/>
    </dgm:pt>
  </dgm:ptLst>
  <dgm:cxnLst>
    <dgm:cxn modelId="{20B52629-F942-4A73-BC3D-2BA46BD6774D}" type="presOf" srcId="{BE574219-B0C2-48F8-A60A-CE6B64493D3D}" destId="{FB4D84D9-B3D5-4ACC-8AB3-B3FC9DD5853D}" srcOrd="0" destOrd="0" presId="urn:microsoft.com/office/officeart/2005/8/layout/cycle1"/>
    <dgm:cxn modelId="{42D87C2D-EB96-447A-99A3-6D8BF55BA5A5}" type="presOf" srcId="{524B2BD7-C196-48FF-89E9-89F90A068AF8}" destId="{2D957089-6E46-4A55-833B-4087AE51D139}" srcOrd="0" destOrd="0" presId="urn:microsoft.com/office/officeart/2005/8/layout/cycle1"/>
    <dgm:cxn modelId="{B0BD4631-C9C0-4979-8D2D-F097C9104F31}" type="presOf" srcId="{16693902-F677-4EA9-BF19-4BB31C089ED0}" destId="{5D3D1A7B-67E0-4237-AF79-7EDEA985F5BF}" srcOrd="0" destOrd="0" presId="urn:microsoft.com/office/officeart/2005/8/layout/cycle1"/>
    <dgm:cxn modelId="{14F9603A-DF30-4580-BD06-4CF075349EF7}" srcId="{524B2BD7-C196-48FF-89E9-89F90A068AF8}" destId="{48354FF3-106D-4802-A275-F49028A07B81}" srcOrd="0" destOrd="0" parTransId="{40D19527-0D74-4882-ACC3-0F93CE5B31F6}" sibTransId="{BB3F8ABE-F764-414A-AD56-6AE269765A4E}"/>
    <dgm:cxn modelId="{F172CD5F-90AE-4932-8808-AACD3EF1D3B8}" type="presOf" srcId="{48354FF3-106D-4802-A275-F49028A07B81}" destId="{9B3D0D2F-A46B-43FE-8055-2C25BF73E07D}" srcOrd="0" destOrd="0" presId="urn:microsoft.com/office/officeart/2005/8/layout/cycle1"/>
    <dgm:cxn modelId="{BA425A44-071A-478F-8117-867C9265A3BC}" type="presOf" srcId="{A0CEA0F4-6691-4521-868B-BAB123DBD50A}" destId="{E4753DB7-C1FE-43BB-BACB-D8F1BC430538}" srcOrd="0" destOrd="0" presId="urn:microsoft.com/office/officeart/2005/8/layout/cycle1"/>
    <dgm:cxn modelId="{6705F064-AC96-4F42-9B8B-AC1159598561}" type="presOf" srcId="{BB3F8ABE-F764-414A-AD56-6AE269765A4E}" destId="{BDE1C094-431A-407D-97B3-58C3A586DA96}" srcOrd="0" destOrd="0" presId="urn:microsoft.com/office/officeart/2005/8/layout/cycle1"/>
    <dgm:cxn modelId="{753D3978-1AB3-4B73-96DF-E5D81E62E8A3}" type="presOf" srcId="{CD165F77-6356-4291-8B2A-B81EEBA8CF44}" destId="{FD6282FA-52D7-46BB-B384-44ADF9675457}" srcOrd="0" destOrd="0" presId="urn:microsoft.com/office/officeart/2005/8/layout/cycle1"/>
    <dgm:cxn modelId="{5B083F9F-97E3-439A-A484-83DB6C1B263B}" srcId="{524B2BD7-C196-48FF-89E9-89F90A068AF8}" destId="{BE574219-B0C2-48F8-A60A-CE6B64493D3D}" srcOrd="3" destOrd="0" parTransId="{64E57313-063F-4591-92E8-8F13C365B504}" sibTransId="{B6CF538F-3B28-42DC-BCD4-287A7B8D6A28}"/>
    <dgm:cxn modelId="{A0FF7D9F-8E3A-4AC2-BBD9-039C5E31F2CC}" type="presOf" srcId="{B6CF538F-3B28-42DC-BCD4-287A7B8D6A28}" destId="{7A22D624-CE67-4F08-8118-0778ACC39DB3}" srcOrd="0" destOrd="0" presId="urn:microsoft.com/office/officeart/2005/8/layout/cycle1"/>
    <dgm:cxn modelId="{8C1925DB-DCB3-4AAB-97E7-F419373C09AB}" type="presOf" srcId="{3468F9EF-E4CD-4421-BE78-A9C2A4184839}" destId="{FA99B22A-3F1D-4FD0-91E4-244CC40B442E}" srcOrd="0" destOrd="0" presId="urn:microsoft.com/office/officeart/2005/8/layout/cycle1"/>
    <dgm:cxn modelId="{EE23C5E2-059B-4F7D-9D30-2A2C0590373D}" srcId="{524B2BD7-C196-48FF-89E9-89F90A068AF8}" destId="{3468F9EF-E4CD-4421-BE78-A9C2A4184839}" srcOrd="2" destOrd="0" parTransId="{E2632F2F-87F6-472A-BA4D-8971D26D6A98}" sibTransId="{CD165F77-6356-4291-8B2A-B81EEBA8CF44}"/>
    <dgm:cxn modelId="{5E8ECDEB-EE79-4CFE-9C1F-ADAF6AC43598}" srcId="{524B2BD7-C196-48FF-89E9-89F90A068AF8}" destId="{16693902-F677-4EA9-BF19-4BB31C089ED0}" srcOrd="1" destOrd="0" parTransId="{2F2881F7-8F52-4D3F-9988-24168211CE9F}" sibTransId="{A0CEA0F4-6691-4521-868B-BAB123DBD50A}"/>
    <dgm:cxn modelId="{8D591136-4024-4B9E-B06E-707E6F1C1F25}" type="presParOf" srcId="{2D957089-6E46-4A55-833B-4087AE51D139}" destId="{CA54CEC8-8F39-468F-A45F-5C01ED896EAC}" srcOrd="0" destOrd="0" presId="urn:microsoft.com/office/officeart/2005/8/layout/cycle1"/>
    <dgm:cxn modelId="{CA3F5592-F028-49EB-82D0-0F1C51BEB25B}" type="presParOf" srcId="{2D957089-6E46-4A55-833B-4087AE51D139}" destId="{9B3D0D2F-A46B-43FE-8055-2C25BF73E07D}" srcOrd="1" destOrd="0" presId="urn:microsoft.com/office/officeart/2005/8/layout/cycle1"/>
    <dgm:cxn modelId="{47D347C7-7036-4D25-BCA2-FA1D65E197F1}" type="presParOf" srcId="{2D957089-6E46-4A55-833B-4087AE51D139}" destId="{BDE1C094-431A-407D-97B3-58C3A586DA96}" srcOrd="2" destOrd="0" presId="urn:microsoft.com/office/officeart/2005/8/layout/cycle1"/>
    <dgm:cxn modelId="{ED435976-D93E-4976-9D00-CCD459DD4BC5}" type="presParOf" srcId="{2D957089-6E46-4A55-833B-4087AE51D139}" destId="{34BC577A-BC8B-42BC-9C73-2EE2C66D6067}" srcOrd="3" destOrd="0" presId="urn:microsoft.com/office/officeart/2005/8/layout/cycle1"/>
    <dgm:cxn modelId="{9C4FD152-7BA4-45CB-A9A5-B28D2E66A476}" type="presParOf" srcId="{2D957089-6E46-4A55-833B-4087AE51D139}" destId="{5D3D1A7B-67E0-4237-AF79-7EDEA985F5BF}" srcOrd="4" destOrd="0" presId="urn:microsoft.com/office/officeart/2005/8/layout/cycle1"/>
    <dgm:cxn modelId="{3CB05ACC-6865-4459-ABF7-B8DE64CA283E}" type="presParOf" srcId="{2D957089-6E46-4A55-833B-4087AE51D139}" destId="{E4753DB7-C1FE-43BB-BACB-D8F1BC430538}" srcOrd="5" destOrd="0" presId="urn:microsoft.com/office/officeart/2005/8/layout/cycle1"/>
    <dgm:cxn modelId="{A73DA4FB-93CC-4DF3-8047-390E02997F8F}" type="presParOf" srcId="{2D957089-6E46-4A55-833B-4087AE51D139}" destId="{5DCA3542-B2C1-4D89-8C1F-E26FA559BFCD}" srcOrd="6" destOrd="0" presId="urn:microsoft.com/office/officeart/2005/8/layout/cycle1"/>
    <dgm:cxn modelId="{3E9086DA-2CDE-460C-8211-20E7C0B4BDA1}" type="presParOf" srcId="{2D957089-6E46-4A55-833B-4087AE51D139}" destId="{FA99B22A-3F1D-4FD0-91E4-244CC40B442E}" srcOrd="7" destOrd="0" presId="urn:microsoft.com/office/officeart/2005/8/layout/cycle1"/>
    <dgm:cxn modelId="{72423A1D-3C60-49FC-A523-37A79633EED4}" type="presParOf" srcId="{2D957089-6E46-4A55-833B-4087AE51D139}" destId="{FD6282FA-52D7-46BB-B384-44ADF9675457}" srcOrd="8" destOrd="0" presId="urn:microsoft.com/office/officeart/2005/8/layout/cycle1"/>
    <dgm:cxn modelId="{05587C5F-F794-43AC-9B31-5497EF6FE709}" type="presParOf" srcId="{2D957089-6E46-4A55-833B-4087AE51D139}" destId="{31BE17D3-0BBF-477B-BC55-D16F4EFBEEFA}" srcOrd="9" destOrd="0" presId="urn:microsoft.com/office/officeart/2005/8/layout/cycle1"/>
    <dgm:cxn modelId="{C12C137D-6BAD-4777-94BE-425C07843C03}" type="presParOf" srcId="{2D957089-6E46-4A55-833B-4087AE51D139}" destId="{FB4D84D9-B3D5-4ACC-8AB3-B3FC9DD5853D}" srcOrd="10" destOrd="0" presId="urn:microsoft.com/office/officeart/2005/8/layout/cycle1"/>
    <dgm:cxn modelId="{4CEAEA59-4ADB-468E-8954-772B9D87A113}" type="presParOf" srcId="{2D957089-6E46-4A55-833B-4087AE51D139}" destId="{7A22D624-CE67-4F08-8118-0778ACC39DB3}"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1B7B58B-69D4-4FAF-A510-39B1B5E0A403}" type="doc">
      <dgm:prSet loTypeId="urn:microsoft.com/office/officeart/2005/8/layout/default" loCatId="list" qsTypeId="urn:microsoft.com/office/officeart/2005/8/quickstyle/simple4" qsCatId="simple" csTypeId="urn:microsoft.com/office/officeart/2005/8/colors/colorful5" csCatId="colorful"/>
      <dgm:spPr/>
      <dgm:t>
        <a:bodyPr/>
        <a:lstStyle/>
        <a:p>
          <a:endParaRPr lang="en-US"/>
        </a:p>
      </dgm:t>
    </dgm:pt>
    <dgm:pt modelId="{7D655635-8C15-4832-B074-9F02F58F8AD9}">
      <dgm:prSet/>
      <dgm:spPr/>
      <dgm:t>
        <a:bodyPr/>
        <a:lstStyle/>
        <a:p>
          <a:r>
            <a:rPr lang="el-GR" b="1"/>
            <a:t>Εξατομικευμένη Μάθηση</a:t>
          </a:r>
          <a:r>
            <a:rPr lang="el-GR"/>
            <a:t> – Το Khanmigo επιτρέπει σε κάθε μαθητή να έχει μια εκπαιδευτική εμπειρία προσαρμοσμένη στις ατομικές του ανάγκες. Αυτό είναι κάτι που δεν είναι εύκολο να επιτευχθεί με το παραδοσιακό σύστημα εκπαίδευσης, αλλά με την τεχνητή νοημοσύνη, η μάθηση μπορεί να γίνει πιο προσωπική και αποτελεσματική.</a:t>
          </a:r>
          <a:endParaRPr lang="en-US"/>
        </a:p>
      </dgm:t>
    </dgm:pt>
    <dgm:pt modelId="{8CE51ACF-DF97-451A-B691-8B9BBDAC124A}" type="parTrans" cxnId="{329A5134-90F1-4D49-945E-84A62A66145A}">
      <dgm:prSet/>
      <dgm:spPr/>
      <dgm:t>
        <a:bodyPr/>
        <a:lstStyle/>
        <a:p>
          <a:endParaRPr lang="en-US"/>
        </a:p>
      </dgm:t>
    </dgm:pt>
    <dgm:pt modelId="{CC56BAD9-27E3-4D1B-A594-394E91460938}" type="sibTrans" cxnId="{329A5134-90F1-4D49-945E-84A62A66145A}">
      <dgm:prSet/>
      <dgm:spPr/>
      <dgm:t>
        <a:bodyPr/>
        <a:lstStyle/>
        <a:p>
          <a:endParaRPr lang="en-US"/>
        </a:p>
      </dgm:t>
    </dgm:pt>
    <dgm:pt modelId="{4ACD93EA-FFF4-4845-B5F7-ED7359693B24}">
      <dgm:prSet/>
      <dgm:spPr/>
      <dgm:t>
        <a:bodyPr/>
        <a:lstStyle/>
        <a:p>
          <a:r>
            <a:rPr lang="el-GR" b="1"/>
            <a:t>Διαδραστικότητα και Εμπλοκή</a:t>
          </a:r>
          <a:r>
            <a:rPr lang="el-GR"/>
            <a:t> – Η χρήση του Khanmigo επιτρέπει στους μαθητές να αλληλεπιδρούν με το σύστημα με έναν πιο ενεργό και διαδραστικό τρόπο. Αυτό μπορεί να κάνει τη μάθηση πιο ενδιαφέρουσα και λιγότερο βαρετή, ενισχύοντας την αφοσίωση των μαθητών στο περιεχόμενο.</a:t>
          </a:r>
          <a:endParaRPr lang="en-US"/>
        </a:p>
      </dgm:t>
    </dgm:pt>
    <dgm:pt modelId="{E31DE4F9-2B89-4D84-8204-55C42E10D71C}" type="parTrans" cxnId="{00DC7228-F253-479C-A0FB-462B1B45ABF2}">
      <dgm:prSet/>
      <dgm:spPr/>
      <dgm:t>
        <a:bodyPr/>
        <a:lstStyle/>
        <a:p>
          <a:endParaRPr lang="en-US"/>
        </a:p>
      </dgm:t>
    </dgm:pt>
    <dgm:pt modelId="{2D07C1E2-6163-4498-A709-F5D25E03296E}" type="sibTrans" cxnId="{00DC7228-F253-479C-A0FB-462B1B45ABF2}">
      <dgm:prSet/>
      <dgm:spPr/>
      <dgm:t>
        <a:bodyPr/>
        <a:lstStyle/>
        <a:p>
          <a:endParaRPr lang="en-US"/>
        </a:p>
      </dgm:t>
    </dgm:pt>
    <dgm:pt modelId="{F9BBFA75-16B8-40CA-811F-8B91400252DA}">
      <dgm:prSet/>
      <dgm:spPr/>
      <dgm:t>
        <a:bodyPr/>
        <a:lstStyle/>
        <a:p>
          <a:r>
            <a:rPr lang="el-GR" b="1"/>
            <a:t>Υποστήριξη Μαθητών με Ειδικές Ανάγκες</a:t>
          </a:r>
          <a:r>
            <a:rPr lang="el-GR"/>
            <a:t> – Η τεχνητή νοημοσύνη μπορεί να προσφέρει εξατομικευμένη υποστήριξη σε μαθητές που αντιμετωπίζουν μαθησιακές δυσκολίες ή έχουν ειδικές ανάγκες, επιτρέποντας τους να μάθουν με ρυθμό που τους ταιριάζει και με την απαραίτητη βοήθεια.</a:t>
          </a:r>
          <a:endParaRPr lang="en-US"/>
        </a:p>
      </dgm:t>
    </dgm:pt>
    <dgm:pt modelId="{5151A3F9-8981-4A5D-A59B-0B70EC8C0B58}" type="parTrans" cxnId="{B16CFE15-2E19-4BB6-890E-76154A52C1DD}">
      <dgm:prSet/>
      <dgm:spPr/>
      <dgm:t>
        <a:bodyPr/>
        <a:lstStyle/>
        <a:p>
          <a:endParaRPr lang="en-US"/>
        </a:p>
      </dgm:t>
    </dgm:pt>
    <dgm:pt modelId="{63FB1679-8975-432B-88DF-985B47728FB2}" type="sibTrans" cxnId="{B16CFE15-2E19-4BB6-890E-76154A52C1DD}">
      <dgm:prSet/>
      <dgm:spPr/>
      <dgm:t>
        <a:bodyPr/>
        <a:lstStyle/>
        <a:p>
          <a:endParaRPr lang="en-US"/>
        </a:p>
      </dgm:t>
    </dgm:pt>
    <dgm:pt modelId="{25CC558B-8F01-44D6-AE1E-8AA7D00DF12F}">
      <dgm:prSet/>
      <dgm:spPr/>
      <dgm:t>
        <a:bodyPr/>
        <a:lstStyle/>
        <a:p>
          <a:r>
            <a:rPr lang="el-GR" b="1"/>
            <a:t>Παγκόσμια Πρόσβαση στην Εκπαίδευση</a:t>
          </a:r>
          <a:r>
            <a:rPr lang="el-GR"/>
            <a:t> – Το Khanmigo μπορεί να κάνει την εκπαίδευση πιο προσβάσιμη, ειδικά για μαθητές σε απομακρυσμένες ή λιγότερο αναπτυγμένες περιοχές, όπου η πρόσβαση σε καλούς δασκάλους είναι περιορισμένη. Αυτό μπορεί να μειώσει τις ανισότητες στην εκπαίδευση.</a:t>
          </a:r>
          <a:endParaRPr lang="en-US"/>
        </a:p>
      </dgm:t>
    </dgm:pt>
    <dgm:pt modelId="{2E2D118B-BDF6-43EE-9922-58A5666204AE}" type="parTrans" cxnId="{F503DABF-8033-41CD-BE04-AB89A6DE7990}">
      <dgm:prSet/>
      <dgm:spPr/>
      <dgm:t>
        <a:bodyPr/>
        <a:lstStyle/>
        <a:p>
          <a:endParaRPr lang="en-US"/>
        </a:p>
      </dgm:t>
    </dgm:pt>
    <dgm:pt modelId="{F084CF5F-D75A-494A-AE4E-BC5A9AAC3C65}" type="sibTrans" cxnId="{F503DABF-8033-41CD-BE04-AB89A6DE7990}">
      <dgm:prSet/>
      <dgm:spPr/>
      <dgm:t>
        <a:bodyPr/>
        <a:lstStyle/>
        <a:p>
          <a:endParaRPr lang="en-US"/>
        </a:p>
      </dgm:t>
    </dgm:pt>
    <dgm:pt modelId="{22F2A22B-BDFA-437A-8CEA-F3958E482B61}">
      <dgm:prSet/>
      <dgm:spPr/>
      <dgm:t>
        <a:bodyPr/>
        <a:lstStyle/>
        <a:p>
          <a:r>
            <a:rPr lang="el-GR" b="1"/>
            <a:t>Υποστήριξη Εκπαιδευτικών</a:t>
          </a:r>
          <a:r>
            <a:rPr lang="el-GR"/>
            <a:t> – Το Khanmigo δεν αντικαθιστά τους δασκάλους, αλλά τους βοηθά να είναι πιο αποτελεσματικοί στην εκπαίδευση, παρέχοντας εργαλεία για να κατανοήσουν τις ανάγκες των μαθητών τους και να προσαρμόσουν τη διδασκαλία τους.</a:t>
          </a:r>
          <a:endParaRPr lang="en-US"/>
        </a:p>
      </dgm:t>
    </dgm:pt>
    <dgm:pt modelId="{2863C99D-5C25-45EC-827D-D545E507DEC1}" type="parTrans" cxnId="{66BCD3FB-8F94-4A84-8B11-7D7D668FD7F6}">
      <dgm:prSet/>
      <dgm:spPr/>
      <dgm:t>
        <a:bodyPr/>
        <a:lstStyle/>
        <a:p>
          <a:endParaRPr lang="en-US"/>
        </a:p>
      </dgm:t>
    </dgm:pt>
    <dgm:pt modelId="{8567ED65-BBF4-4B4D-88AE-8FFB3A08753B}" type="sibTrans" cxnId="{66BCD3FB-8F94-4A84-8B11-7D7D668FD7F6}">
      <dgm:prSet/>
      <dgm:spPr/>
      <dgm:t>
        <a:bodyPr/>
        <a:lstStyle/>
        <a:p>
          <a:endParaRPr lang="en-US"/>
        </a:p>
      </dgm:t>
    </dgm:pt>
    <dgm:pt modelId="{14E4B56A-385B-49E8-96AB-EE101939AF73}">
      <dgm:prSet/>
      <dgm:spPr/>
      <dgm:t>
        <a:bodyPr/>
        <a:lstStyle/>
        <a:p>
          <a:r>
            <a:rPr lang="el-GR" b="1"/>
            <a:t>Αύξηση Κινήτρου και Διάθεσης για Μάθηση</a:t>
          </a:r>
          <a:r>
            <a:rPr lang="el-GR"/>
            <a:t> – Με τη χρήση παιχνιδιών, προκλήσεων και επιβραβεύσεων, το Khanmigo μπορεί να κάνει τη μάθηση πιο διασκεδαστική και να ενισχύσει το κίνητρο των μαθητών.</a:t>
          </a:r>
          <a:endParaRPr lang="en-US"/>
        </a:p>
      </dgm:t>
    </dgm:pt>
    <dgm:pt modelId="{537AF3FC-8C5A-40A1-A3D4-8FA3664899AE}" type="parTrans" cxnId="{5BD150BB-42BC-446B-8430-E995C129CBCD}">
      <dgm:prSet/>
      <dgm:spPr/>
      <dgm:t>
        <a:bodyPr/>
        <a:lstStyle/>
        <a:p>
          <a:endParaRPr lang="en-US"/>
        </a:p>
      </dgm:t>
    </dgm:pt>
    <dgm:pt modelId="{FE4A54E0-DCBE-4A9F-955D-F26EA071CD50}" type="sibTrans" cxnId="{5BD150BB-42BC-446B-8430-E995C129CBCD}">
      <dgm:prSet/>
      <dgm:spPr/>
      <dgm:t>
        <a:bodyPr/>
        <a:lstStyle/>
        <a:p>
          <a:endParaRPr lang="en-US"/>
        </a:p>
      </dgm:t>
    </dgm:pt>
    <dgm:pt modelId="{6F2B5932-C28A-450F-BAC8-C1A14494B524}">
      <dgm:prSet/>
      <dgm:spPr/>
      <dgm:t>
        <a:bodyPr/>
        <a:lstStyle/>
        <a:p>
          <a:r>
            <a:rPr lang="el-GR" b="1"/>
            <a:t>Διαρκής Βελτίωση</a:t>
          </a:r>
          <a:r>
            <a:rPr lang="el-GR"/>
            <a:t> – Το Khanmigo μαθαίνει συνεχώς από την αλληλεπίδραση με τους μαθητές και μπορεί να βελτιώνεται με την πάροδο του χρόνου, προσφέροντας καλύτερη και πιο εξατομικευμένη μάθηση.</a:t>
          </a:r>
          <a:endParaRPr lang="en-US"/>
        </a:p>
      </dgm:t>
    </dgm:pt>
    <dgm:pt modelId="{4E264D11-BDF9-423C-BEE8-72A68A470911}" type="parTrans" cxnId="{C5BCF78F-ADDB-413A-98F3-34BDB08D8033}">
      <dgm:prSet/>
      <dgm:spPr/>
      <dgm:t>
        <a:bodyPr/>
        <a:lstStyle/>
        <a:p>
          <a:endParaRPr lang="en-US"/>
        </a:p>
      </dgm:t>
    </dgm:pt>
    <dgm:pt modelId="{A6E07E19-8D81-459D-90B7-9B7D2C4FE08B}" type="sibTrans" cxnId="{C5BCF78F-ADDB-413A-98F3-34BDB08D8033}">
      <dgm:prSet/>
      <dgm:spPr/>
      <dgm:t>
        <a:bodyPr/>
        <a:lstStyle/>
        <a:p>
          <a:endParaRPr lang="en-US"/>
        </a:p>
      </dgm:t>
    </dgm:pt>
    <dgm:pt modelId="{6F8DBE77-BE92-471E-AC1B-6A2EAFB6CFE1}" type="pres">
      <dgm:prSet presAssocID="{D1B7B58B-69D4-4FAF-A510-39B1B5E0A403}" presName="diagram" presStyleCnt="0">
        <dgm:presLayoutVars>
          <dgm:dir/>
          <dgm:resizeHandles val="exact"/>
        </dgm:presLayoutVars>
      </dgm:prSet>
      <dgm:spPr/>
    </dgm:pt>
    <dgm:pt modelId="{E89C0995-5303-4B4D-A703-A9D410D4AEFA}" type="pres">
      <dgm:prSet presAssocID="{7D655635-8C15-4832-B074-9F02F58F8AD9}" presName="node" presStyleLbl="node1" presStyleIdx="0" presStyleCnt="7">
        <dgm:presLayoutVars>
          <dgm:bulletEnabled val="1"/>
        </dgm:presLayoutVars>
      </dgm:prSet>
      <dgm:spPr/>
    </dgm:pt>
    <dgm:pt modelId="{C0D49546-540C-4F04-9308-6461262C658B}" type="pres">
      <dgm:prSet presAssocID="{CC56BAD9-27E3-4D1B-A594-394E91460938}" presName="sibTrans" presStyleCnt="0"/>
      <dgm:spPr/>
    </dgm:pt>
    <dgm:pt modelId="{5C6D3C4B-DEA9-4C37-BCDB-335C303E5016}" type="pres">
      <dgm:prSet presAssocID="{4ACD93EA-FFF4-4845-B5F7-ED7359693B24}" presName="node" presStyleLbl="node1" presStyleIdx="1" presStyleCnt="7">
        <dgm:presLayoutVars>
          <dgm:bulletEnabled val="1"/>
        </dgm:presLayoutVars>
      </dgm:prSet>
      <dgm:spPr/>
    </dgm:pt>
    <dgm:pt modelId="{34E2CF9F-B587-4C12-BA55-5A78D52C9B68}" type="pres">
      <dgm:prSet presAssocID="{2D07C1E2-6163-4498-A709-F5D25E03296E}" presName="sibTrans" presStyleCnt="0"/>
      <dgm:spPr/>
    </dgm:pt>
    <dgm:pt modelId="{CDD15DE1-EC53-49C2-8E4A-B17A1C102073}" type="pres">
      <dgm:prSet presAssocID="{F9BBFA75-16B8-40CA-811F-8B91400252DA}" presName="node" presStyleLbl="node1" presStyleIdx="2" presStyleCnt="7">
        <dgm:presLayoutVars>
          <dgm:bulletEnabled val="1"/>
        </dgm:presLayoutVars>
      </dgm:prSet>
      <dgm:spPr/>
    </dgm:pt>
    <dgm:pt modelId="{B3EF6AD2-F587-401D-8464-82CFD451917D}" type="pres">
      <dgm:prSet presAssocID="{63FB1679-8975-432B-88DF-985B47728FB2}" presName="sibTrans" presStyleCnt="0"/>
      <dgm:spPr/>
    </dgm:pt>
    <dgm:pt modelId="{4DD3A275-54DD-4E84-A534-FD84B499D4A2}" type="pres">
      <dgm:prSet presAssocID="{25CC558B-8F01-44D6-AE1E-8AA7D00DF12F}" presName="node" presStyleLbl="node1" presStyleIdx="3" presStyleCnt="7">
        <dgm:presLayoutVars>
          <dgm:bulletEnabled val="1"/>
        </dgm:presLayoutVars>
      </dgm:prSet>
      <dgm:spPr/>
    </dgm:pt>
    <dgm:pt modelId="{540D786A-A9C3-4F6E-9040-E5DADED720C4}" type="pres">
      <dgm:prSet presAssocID="{F084CF5F-D75A-494A-AE4E-BC5A9AAC3C65}" presName="sibTrans" presStyleCnt="0"/>
      <dgm:spPr/>
    </dgm:pt>
    <dgm:pt modelId="{2E51B2F4-2C77-469E-A7B5-C2DDBF573841}" type="pres">
      <dgm:prSet presAssocID="{22F2A22B-BDFA-437A-8CEA-F3958E482B61}" presName="node" presStyleLbl="node1" presStyleIdx="4" presStyleCnt="7">
        <dgm:presLayoutVars>
          <dgm:bulletEnabled val="1"/>
        </dgm:presLayoutVars>
      </dgm:prSet>
      <dgm:spPr/>
    </dgm:pt>
    <dgm:pt modelId="{A9172853-114D-478D-9197-B2F95E18DB62}" type="pres">
      <dgm:prSet presAssocID="{8567ED65-BBF4-4B4D-88AE-8FFB3A08753B}" presName="sibTrans" presStyleCnt="0"/>
      <dgm:spPr/>
    </dgm:pt>
    <dgm:pt modelId="{D1007C2B-2ABF-487E-A797-AA2206B05B83}" type="pres">
      <dgm:prSet presAssocID="{14E4B56A-385B-49E8-96AB-EE101939AF73}" presName="node" presStyleLbl="node1" presStyleIdx="5" presStyleCnt="7">
        <dgm:presLayoutVars>
          <dgm:bulletEnabled val="1"/>
        </dgm:presLayoutVars>
      </dgm:prSet>
      <dgm:spPr/>
    </dgm:pt>
    <dgm:pt modelId="{7E9E3843-D16E-4F61-A691-A2707957E941}" type="pres">
      <dgm:prSet presAssocID="{FE4A54E0-DCBE-4A9F-955D-F26EA071CD50}" presName="sibTrans" presStyleCnt="0"/>
      <dgm:spPr/>
    </dgm:pt>
    <dgm:pt modelId="{EEE958CD-B3CF-416D-BC9B-9D0DB377C87D}" type="pres">
      <dgm:prSet presAssocID="{6F2B5932-C28A-450F-BAC8-C1A14494B524}" presName="node" presStyleLbl="node1" presStyleIdx="6" presStyleCnt="7">
        <dgm:presLayoutVars>
          <dgm:bulletEnabled val="1"/>
        </dgm:presLayoutVars>
      </dgm:prSet>
      <dgm:spPr/>
    </dgm:pt>
  </dgm:ptLst>
  <dgm:cxnLst>
    <dgm:cxn modelId="{B16CFE15-2E19-4BB6-890E-76154A52C1DD}" srcId="{D1B7B58B-69D4-4FAF-A510-39B1B5E0A403}" destId="{F9BBFA75-16B8-40CA-811F-8B91400252DA}" srcOrd="2" destOrd="0" parTransId="{5151A3F9-8981-4A5D-A59B-0B70EC8C0B58}" sibTransId="{63FB1679-8975-432B-88DF-985B47728FB2}"/>
    <dgm:cxn modelId="{00DC7228-F253-479C-A0FB-462B1B45ABF2}" srcId="{D1B7B58B-69D4-4FAF-A510-39B1B5E0A403}" destId="{4ACD93EA-FFF4-4845-B5F7-ED7359693B24}" srcOrd="1" destOrd="0" parTransId="{E31DE4F9-2B89-4D84-8204-55C42E10D71C}" sibTransId="{2D07C1E2-6163-4498-A709-F5D25E03296E}"/>
    <dgm:cxn modelId="{329A5134-90F1-4D49-945E-84A62A66145A}" srcId="{D1B7B58B-69D4-4FAF-A510-39B1B5E0A403}" destId="{7D655635-8C15-4832-B074-9F02F58F8AD9}" srcOrd="0" destOrd="0" parTransId="{8CE51ACF-DF97-451A-B691-8B9BBDAC124A}" sibTransId="{CC56BAD9-27E3-4D1B-A594-394E91460938}"/>
    <dgm:cxn modelId="{CDD94464-BA46-4810-9B15-AB2942727B67}" type="presOf" srcId="{D1B7B58B-69D4-4FAF-A510-39B1B5E0A403}" destId="{6F8DBE77-BE92-471E-AC1B-6A2EAFB6CFE1}" srcOrd="0" destOrd="0" presId="urn:microsoft.com/office/officeart/2005/8/layout/default"/>
    <dgm:cxn modelId="{E042F544-6382-4AF0-8302-8010C74985D6}" type="presOf" srcId="{25CC558B-8F01-44D6-AE1E-8AA7D00DF12F}" destId="{4DD3A275-54DD-4E84-A534-FD84B499D4A2}" srcOrd="0" destOrd="0" presId="urn:microsoft.com/office/officeart/2005/8/layout/default"/>
    <dgm:cxn modelId="{9B6FD174-DC4F-435B-B5F7-1B260046FE0A}" type="presOf" srcId="{7D655635-8C15-4832-B074-9F02F58F8AD9}" destId="{E89C0995-5303-4B4D-A703-A9D410D4AEFA}" srcOrd="0" destOrd="0" presId="urn:microsoft.com/office/officeart/2005/8/layout/default"/>
    <dgm:cxn modelId="{C5BCF78F-ADDB-413A-98F3-34BDB08D8033}" srcId="{D1B7B58B-69D4-4FAF-A510-39B1B5E0A403}" destId="{6F2B5932-C28A-450F-BAC8-C1A14494B524}" srcOrd="6" destOrd="0" parTransId="{4E264D11-BDF9-423C-BEE8-72A68A470911}" sibTransId="{A6E07E19-8D81-459D-90B7-9B7D2C4FE08B}"/>
    <dgm:cxn modelId="{BD327DA3-ECB3-404B-B862-978A85A0F9BC}" type="presOf" srcId="{22F2A22B-BDFA-437A-8CEA-F3958E482B61}" destId="{2E51B2F4-2C77-469E-A7B5-C2DDBF573841}" srcOrd="0" destOrd="0" presId="urn:microsoft.com/office/officeart/2005/8/layout/default"/>
    <dgm:cxn modelId="{27BE2CB0-9254-49D3-88CD-DC270D13E282}" type="presOf" srcId="{4ACD93EA-FFF4-4845-B5F7-ED7359693B24}" destId="{5C6D3C4B-DEA9-4C37-BCDB-335C303E5016}" srcOrd="0" destOrd="0" presId="urn:microsoft.com/office/officeart/2005/8/layout/default"/>
    <dgm:cxn modelId="{5BD150BB-42BC-446B-8430-E995C129CBCD}" srcId="{D1B7B58B-69D4-4FAF-A510-39B1B5E0A403}" destId="{14E4B56A-385B-49E8-96AB-EE101939AF73}" srcOrd="5" destOrd="0" parTransId="{537AF3FC-8C5A-40A1-A3D4-8FA3664899AE}" sibTransId="{FE4A54E0-DCBE-4A9F-955D-F26EA071CD50}"/>
    <dgm:cxn modelId="{F503DABF-8033-41CD-BE04-AB89A6DE7990}" srcId="{D1B7B58B-69D4-4FAF-A510-39B1B5E0A403}" destId="{25CC558B-8F01-44D6-AE1E-8AA7D00DF12F}" srcOrd="3" destOrd="0" parTransId="{2E2D118B-BDF6-43EE-9922-58A5666204AE}" sibTransId="{F084CF5F-D75A-494A-AE4E-BC5A9AAC3C65}"/>
    <dgm:cxn modelId="{3AB546C7-9FCB-4DD0-B098-AB47CD9A40AA}" type="presOf" srcId="{F9BBFA75-16B8-40CA-811F-8B91400252DA}" destId="{CDD15DE1-EC53-49C2-8E4A-B17A1C102073}" srcOrd="0" destOrd="0" presId="urn:microsoft.com/office/officeart/2005/8/layout/default"/>
    <dgm:cxn modelId="{BDE54AFA-375C-4CC4-B70B-E738CC919646}" type="presOf" srcId="{6F2B5932-C28A-450F-BAC8-C1A14494B524}" destId="{EEE958CD-B3CF-416D-BC9B-9D0DB377C87D}" srcOrd="0" destOrd="0" presId="urn:microsoft.com/office/officeart/2005/8/layout/default"/>
    <dgm:cxn modelId="{66BCD3FB-8F94-4A84-8B11-7D7D668FD7F6}" srcId="{D1B7B58B-69D4-4FAF-A510-39B1B5E0A403}" destId="{22F2A22B-BDFA-437A-8CEA-F3958E482B61}" srcOrd="4" destOrd="0" parTransId="{2863C99D-5C25-45EC-827D-D545E507DEC1}" sibTransId="{8567ED65-BBF4-4B4D-88AE-8FFB3A08753B}"/>
    <dgm:cxn modelId="{EF6B75FC-3500-4908-8F70-D7F8C756A788}" type="presOf" srcId="{14E4B56A-385B-49E8-96AB-EE101939AF73}" destId="{D1007C2B-2ABF-487E-A797-AA2206B05B83}" srcOrd="0" destOrd="0" presId="urn:microsoft.com/office/officeart/2005/8/layout/default"/>
    <dgm:cxn modelId="{F7002A3F-CAAE-4B35-B42A-D61B8F26EE4F}" type="presParOf" srcId="{6F8DBE77-BE92-471E-AC1B-6A2EAFB6CFE1}" destId="{E89C0995-5303-4B4D-A703-A9D410D4AEFA}" srcOrd="0" destOrd="0" presId="urn:microsoft.com/office/officeart/2005/8/layout/default"/>
    <dgm:cxn modelId="{DF49133C-343E-48C2-9FC8-52D877624C15}" type="presParOf" srcId="{6F8DBE77-BE92-471E-AC1B-6A2EAFB6CFE1}" destId="{C0D49546-540C-4F04-9308-6461262C658B}" srcOrd="1" destOrd="0" presId="urn:microsoft.com/office/officeart/2005/8/layout/default"/>
    <dgm:cxn modelId="{276B3004-131F-4BD1-A362-2AC83E07B577}" type="presParOf" srcId="{6F8DBE77-BE92-471E-AC1B-6A2EAFB6CFE1}" destId="{5C6D3C4B-DEA9-4C37-BCDB-335C303E5016}" srcOrd="2" destOrd="0" presId="urn:microsoft.com/office/officeart/2005/8/layout/default"/>
    <dgm:cxn modelId="{68B47AE0-F64B-4882-9F48-D180D163DEDA}" type="presParOf" srcId="{6F8DBE77-BE92-471E-AC1B-6A2EAFB6CFE1}" destId="{34E2CF9F-B587-4C12-BA55-5A78D52C9B68}" srcOrd="3" destOrd="0" presId="urn:microsoft.com/office/officeart/2005/8/layout/default"/>
    <dgm:cxn modelId="{85F2ACDC-EB13-4240-BBFF-6B8750F6BF24}" type="presParOf" srcId="{6F8DBE77-BE92-471E-AC1B-6A2EAFB6CFE1}" destId="{CDD15DE1-EC53-49C2-8E4A-B17A1C102073}" srcOrd="4" destOrd="0" presId="urn:microsoft.com/office/officeart/2005/8/layout/default"/>
    <dgm:cxn modelId="{80210165-8E81-40AF-920D-A322D05EE7BB}" type="presParOf" srcId="{6F8DBE77-BE92-471E-AC1B-6A2EAFB6CFE1}" destId="{B3EF6AD2-F587-401D-8464-82CFD451917D}" srcOrd="5" destOrd="0" presId="urn:microsoft.com/office/officeart/2005/8/layout/default"/>
    <dgm:cxn modelId="{468D2185-FA18-4DA1-8E4E-69C1A4C7BA29}" type="presParOf" srcId="{6F8DBE77-BE92-471E-AC1B-6A2EAFB6CFE1}" destId="{4DD3A275-54DD-4E84-A534-FD84B499D4A2}" srcOrd="6" destOrd="0" presId="urn:microsoft.com/office/officeart/2005/8/layout/default"/>
    <dgm:cxn modelId="{34BF0EC5-23D0-4EF3-8C85-092D6DF3E413}" type="presParOf" srcId="{6F8DBE77-BE92-471E-AC1B-6A2EAFB6CFE1}" destId="{540D786A-A9C3-4F6E-9040-E5DADED720C4}" srcOrd="7" destOrd="0" presId="urn:microsoft.com/office/officeart/2005/8/layout/default"/>
    <dgm:cxn modelId="{DC3A68AE-D775-49C8-8D6D-BA78C12D5497}" type="presParOf" srcId="{6F8DBE77-BE92-471E-AC1B-6A2EAFB6CFE1}" destId="{2E51B2F4-2C77-469E-A7B5-C2DDBF573841}" srcOrd="8" destOrd="0" presId="urn:microsoft.com/office/officeart/2005/8/layout/default"/>
    <dgm:cxn modelId="{20B2B035-592F-427B-9478-EFAC39478F57}" type="presParOf" srcId="{6F8DBE77-BE92-471E-AC1B-6A2EAFB6CFE1}" destId="{A9172853-114D-478D-9197-B2F95E18DB62}" srcOrd="9" destOrd="0" presId="urn:microsoft.com/office/officeart/2005/8/layout/default"/>
    <dgm:cxn modelId="{2A9AFF11-EF5B-4EC2-872A-6AB10D857266}" type="presParOf" srcId="{6F8DBE77-BE92-471E-AC1B-6A2EAFB6CFE1}" destId="{D1007C2B-2ABF-487E-A797-AA2206B05B83}" srcOrd="10" destOrd="0" presId="urn:microsoft.com/office/officeart/2005/8/layout/default"/>
    <dgm:cxn modelId="{5B109CBA-B197-48CE-B19F-FFD94B455CCD}" type="presParOf" srcId="{6F8DBE77-BE92-471E-AC1B-6A2EAFB6CFE1}" destId="{7E9E3843-D16E-4F61-A691-A2707957E941}" srcOrd="11" destOrd="0" presId="urn:microsoft.com/office/officeart/2005/8/layout/default"/>
    <dgm:cxn modelId="{6DB5ECFE-FFC8-4BCB-8820-76490C4CB2C8}" type="presParOf" srcId="{6F8DBE77-BE92-471E-AC1B-6A2EAFB6CFE1}" destId="{EEE958CD-B3CF-416D-BC9B-9D0DB377C87D}"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CC23C12-297B-4D5C-AE9E-2538086F1D55}" type="doc">
      <dgm:prSet loTypeId="urn:microsoft.com/office/officeart/2005/8/layout/vProcess5" loCatId="process" qsTypeId="urn:microsoft.com/office/officeart/2005/8/quickstyle/simple1" qsCatId="simple" csTypeId="urn:microsoft.com/office/officeart/2005/8/colors/accent1_2" csCatId="accent1"/>
      <dgm:spPr/>
      <dgm:t>
        <a:bodyPr/>
        <a:lstStyle/>
        <a:p>
          <a:endParaRPr lang="en-US"/>
        </a:p>
      </dgm:t>
    </dgm:pt>
    <dgm:pt modelId="{27F3250F-87F6-4357-A383-2406A953192E}">
      <dgm:prSet/>
      <dgm:spPr/>
      <dgm:t>
        <a:bodyPr/>
        <a:lstStyle/>
        <a:p>
          <a:r>
            <a:rPr lang="en-US"/>
            <a:t>✅ Το Khanmigo αποτελεί ένα νέο εκπαιδευτικό εργαλείο με σημαντικές δυνατότητες.</a:t>
          </a:r>
        </a:p>
      </dgm:t>
    </dgm:pt>
    <dgm:pt modelId="{1E2205F2-EA5A-4620-8FF6-828CF7CB112B}" type="parTrans" cxnId="{45D07735-46FD-4D2C-9955-58667E7BE6FF}">
      <dgm:prSet/>
      <dgm:spPr/>
      <dgm:t>
        <a:bodyPr/>
        <a:lstStyle/>
        <a:p>
          <a:endParaRPr lang="en-US"/>
        </a:p>
      </dgm:t>
    </dgm:pt>
    <dgm:pt modelId="{9A48A81C-5BA2-4DBE-9BE9-A07983BAF710}" type="sibTrans" cxnId="{45D07735-46FD-4D2C-9955-58667E7BE6FF}">
      <dgm:prSet/>
      <dgm:spPr/>
      <dgm:t>
        <a:bodyPr/>
        <a:lstStyle/>
        <a:p>
          <a:endParaRPr lang="en-US"/>
        </a:p>
      </dgm:t>
    </dgm:pt>
    <dgm:pt modelId="{96619050-3F2B-41F0-9DF4-58F47D337D3B}">
      <dgm:prSet/>
      <dgm:spPr/>
      <dgm:t>
        <a:bodyPr/>
        <a:lstStyle/>
        <a:p>
          <a:r>
            <a:rPr lang="en-US"/>
            <a:t>✅ Η χρήση της AI στην εκπαίδευση απαιτεί προσεκτική διαχείριση.</a:t>
          </a:r>
        </a:p>
      </dgm:t>
    </dgm:pt>
    <dgm:pt modelId="{33EFBFC8-6C37-46F2-B83B-607B87786657}" type="parTrans" cxnId="{6510A3B9-4C8A-44BB-B814-A127A9B25B6A}">
      <dgm:prSet/>
      <dgm:spPr/>
      <dgm:t>
        <a:bodyPr/>
        <a:lstStyle/>
        <a:p>
          <a:endParaRPr lang="en-US"/>
        </a:p>
      </dgm:t>
    </dgm:pt>
    <dgm:pt modelId="{E95CE083-E446-46A2-971B-53ECD0170CFC}" type="sibTrans" cxnId="{6510A3B9-4C8A-44BB-B814-A127A9B25B6A}">
      <dgm:prSet/>
      <dgm:spPr/>
      <dgm:t>
        <a:bodyPr/>
        <a:lstStyle/>
        <a:p>
          <a:endParaRPr lang="en-US"/>
        </a:p>
      </dgm:t>
    </dgm:pt>
    <dgm:pt modelId="{B0A2CDFC-225C-4BDA-8DE5-BA3CF154E44B}">
      <dgm:prSet/>
      <dgm:spPr/>
      <dgm:t>
        <a:bodyPr/>
        <a:lstStyle/>
        <a:p>
          <a:r>
            <a:rPr lang="en-US"/>
            <a:t>✅ Το μέλλον της εκπαίδευσης ενσωματώνει όλο και περισσότερες τεχνολογίες τεχνητής νοημοσύνης.</a:t>
          </a:r>
        </a:p>
      </dgm:t>
    </dgm:pt>
    <dgm:pt modelId="{9CB20CC2-DC06-4FC3-9DAF-C784F6B9A6EB}" type="parTrans" cxnId="{59488400-FB7C-463A-AE41-1ADB65CFC71E}">
      <dgm:prSet/>
      <dgm:spPr/>
      <dgm:t>
        <a:bodyPr/>
        <a:lstStyle/>
        <a:p>
          <a:endParaRPr lang="en-US"/>
        </a:p>
      </dgm:t>
    </dgm:pt>
    <dgm:pt modelId="{F43E64F3-6D4D-4F8B-9944-4512DA676369}" type="sibTrans" cxnId="{59488400-FB7C-463A-AE41-1ADB65CFC71E}">
      <dgm:prSet/>
      <dgm:spPr/>
      <dgm:t>
        <a:bodyPr/>
        <a:lstStyle/>
        <a:p>
          <a:endParaRPr lang="en-US"/>
        </a:p>
      </dgm:t>
    </dgm:pt>
    <dgm:pt modelId="{9B52F733-4E62-4F10-9E89-6641AC92C4CC}">
      <dgm:prSet/>
      <dgm:spPr/>
      <dgm:t>
        <a:bodyPr/>
        <a:lstStyle/>
        <a:p>
          <a:r>
            <a:rPr lang="en-US"/>
            <a:t>«Η τεχνολογία πρέπει να είναι εργαλείο ενδυνάμωσης, όχι αντικατάστασης της εκπαίδευσης» (Khan, 2023).</a:t>
          </a:r>
        </a:p>
      </dgm:t>
    </dgm:pt>
    <dgm:pt modelId="{C0D8CD45-DA73-4C46-9C55-BCF4B81CE25B}" type="parTrans" cxnId="{C771F87D-547D-4858-9D82-BA551F02D4D1}">
      <dgm:prSet/>
      <dgm:spPr/>
      <dgm:t>
        <a:bodyPr/>
        <a:lstStyle/>
        <a:p>
          <a:endParaRPr lang="en-US"/>
        </a:p>
      </dgm:t>
    </dgm:pt>
    <dgm:pt modelId="{4A1A540D-8800-4BBD-B700-E6672E116F26}" type="sibTrans" cxnId="{C771F87D-547D-4858-9D82-BA551F02D4D1}">
      <dgm:prSet/>
      <dgm:spPr/>
      <dgm:t>
        <a:bodyPr/>
        <a:lstStyle/>
        <a:p>
          <a:endParaRPr lang="en-US"/>
        </a:p>
      </dgm:t>
    </dgm:pt>
    <dgm:pt modelId="{AD3027B1-E96B-493E-BDA0-08500DD05B1E}" type="pres">
      <dgm:prSet presAssocID="{2CC23C12-297B-4D5C-AE9E-2538086F1D55}" presName="outerComposite" presStyleCnt="0">
        <dgm:presLayoutVars>
          <dgm:chMax val="5"/>
          <dgm:dir/>
          <dgm:resizeHandles val="exact"/>
        </dgm:presLayoutVars>
      </dgm:prSet>
      <dgm:spPr/>
    </dgm:pt>
    <dgm:pt modelId="{A436DF1E-0788-4F96-A389-F51EE522C1B5}" type="pres">
      <dgm:prSet presAssocID="{2CC23C12-297B-4D5C-AE9E-2538086F1D55}" presName="dummyMaxCanvas" presStyleCnt="0">
        <dgm:presLayoutVars/>
      </dgm:prSet>
      <dgm:spPr/>
    </dgm:pt>
    <dgm:pt modelId="{B219FD27-64E8-422D-AF04-C68F562A6098}" type="pres">
      <dgm:prSet presAssocID="{2CC23C12-297B-4D5C-AE9E-2538086F1D55}" presName="FourNodes_1" presStyleLbl="node1" presStyleIdx="0" presStyleCnt="4">
        <dgm:presLayoutVars>
          <dgm:bulletEnabled val="1"/>
        </dgm:presLayoutVars>
      </dgm:prSet>
      <dgm:spPr/>
    </dgm:pt>
    <dgm:pt modelId="{0DA2B894-F71B-468D-B031-83CE0A07F07C}" type="pres">
      <dgm:prSet presAssocID="{2CC23C12-297B-4D5C-AE9E-2538086F1D55}" presName="FourNodes_2" presStyleLbl="node1" presStyleIdx="1" presStyleCnt="4">
        <dgm:presLayoutVars>
          <dgm:bulletEnabled val="1"/>
        </dgm:presLayoutVars>
      </dgm:prSet>
      <dgm:spPr/>
    </dgm:pt>
    <dgm:pt modelId="{98A44EBB-9D77-4975-91E4-E1406E6EC594}" type="pres">
      <dgm:prSet presAssocID="{2CC23C12-297B-4D5C-AE9E-2538086F1D55}" presName="FourNodes_3" presStyleLbl="node1" presStyleIdx="2" presStyleCnt="4">
        <dgm:presLayoutVars>
          <dgm:bulletEnabled val="1"/>
        </dgm:presLayoutVars>
      </dgm:prSet>
      <dgm:spPr/>
    </dgm:pt>
    <dgm:pt modelId="{F415171F-EEE5-412B-8DA6-5A023A5429C8}" type="pres">
      <dgm:prSet presAssocID="{2CC23C12-297B-4D5C-AE9E-2538086F1D55}" presName="FourNodes_4" presStyleLbl="node1" presStyleIdx="3" presStyleCnt="4">
        <dgm:presLayoutVars>
          <dgm:bulletEnabled val="1"/>
        </dgm:presLayoutVars>
      </dgm:prSet>
      <dgm:spPr/>
    </dgm:pt>
    <dgm:pt modelId="{45D138CE-5487-499C-BC33-F1AAE6C3E166}" type="pres">
      <dgm:prSet presAssocID="{2CC23C12-297B-4D5C-AE9E-2538086F1D55}" presName="FourConn_1-2" presStyleLbl="fgAccFollowNode1" presStyleIdx="0" presStyleCnt="3">
        <dgm:presLayoutVars>
          <dgm:bulletEnabled val="1"/>
        </dgm:presLayoutVars>
      </dgm:prSet>
      <dgm:spPr/>
    </dgm:pt>
    <dgm:pt modelId="{F8FAEB79-527A-4194-BB6B-2C076BD14A86}" type="pres">
      <dgm:prSet presAssocID="{2CC23C12-297B-4D5C-AE9E-2538086F1D55}" presName="FourConn_2-3" presStyleLbl="fgAccFollowNode1" presStyleIdx="1" presStyleCnt="3">
        <dgm:presLayoutVars>
          <dgm:bulletEnabled val="1"/>
        </dgm:presLayoutVars>
      </dgm:prSet>
      <dgm:spPr/>
    </dgm:pt>
    <dgm:pt modelId="{5922281A-C66A-48EB-AE11-E6D1F666FE07}" type="pres">
      <dgm:prSet presAssocID="{2CC23C12-297B-4D5C-AE9E-2538086F1D55}" presName="FourConn_3-4" presStyleLbl="fgAccFollowNode1" presStyleIdx="2" presStyleCnt="3">
        <dgm:presLayoutVars>
          <dgm:bulletEnabled val="1"/>
        </dgm:presLayoutVars>
      </dgm:prSet>
      <dgm:spPr/>
    </dgm:pt>
    <dgm:pt modelId="{67453715-0439-4F10-A833-55BE7631B8B1}" type="pres">
      <dgm:prSet presAssocID="{2CC23C12-297B-4D5C-AE9E-2538086F1D55}" presName="FourNodes_1_text" presStyleLbl="node1" presStyleIdx="3" presStyleCnt="4">
        <dgm:presLayoutVars>
          <dgm:bulletEnabled val="1"/>
        </dgm:presLayoutVars>
      </dgm:prSet>
      <dgm:spPr/>
    </dgm:pt>
    <dgm:pt modelId="{8D516082-1D80-41A1-BF8E-35B675175A18}" type="pres">
      <dgm:prSet presAssocID="{2CC23C12-297B-4D5C-AE9E-2538086F1D55}" presName="FourNodes_2_text" presStyleLbl="node1" presStyleIdx="3" presStyleCnt="4">
        <dgm:presLayoutVars>
          <dgm:bulletEnabled val="1"/>
        </dgm:presLayoutVars>
      </dgm:prSet>
      <dgm:spPr/>
    </dgm:pt>
    <dgm:pt modelId="{558F1117-C498-4764-A78E-ECDEB4D85DA5}" type="pres">
      <dgm:prSet presAssocID="{2CC23C12-297B-4D5C-AE9E-2538086F1D55}" presName="FourNodes_3_text" presStyleLbl="node1" presStyleIdx="3" presStyleCnt="4">
        <dgm:presLayoutVars>
          <dgm:bulletEnabled val="1"/>
        </dgm:presLayoutVars>
      </dgm:prSet>
      <dgm:spPr/>
    </dgm:pt>
    <dgm:pt modelId="{08D96593-677E-470C-B1F3-F98EE1FEFBCD}" type="pres">
      <dgm:prSet presAssocID="{2CC23C12-297B-4D5C-AE9E-2538086F1D55}" presName="FourNodes_4_text" presStyleLbl="node1" presStyleIdx="3" presStyleCnt="4">
        <dgm:presLayoutVars>
          <dgm:bulletEnabled val="1"/>
        </dgm:presLayoutVars>
      </dgm:prSet>
      <dgm:spPr/>
    </dgm:pt>
  </dgm:ptLst>
  <dgm:cxnLst>
    <dgm:cxn modelId="{59488400-FB7C-463A-AE41-1ADB65CFC71E}" srcId="{2CC23C12-297B-4D5C-AE9E-2538086F1D55}" destId="{B0A2CDFC-225C-4BDA-8DE5-BA3CF154E44B}" srcOrd="2" destOrd="0" parTransId="{9CB20CC2-DC06-4FC3-9DAF-C784F6B9A6EB}" sibTransId="{F43E64F3-6D4D-4F8B-9944-4512DA676369}"/>
    <dgm:cxn modelId="{0BD06D07-4EDF-44BE-965D-36EAD07E916B}" type="presOf" srcId="{9A48A81C-5BA2-4DBE-9BE9-A07983BAF710}" destId="{45D138CE-5487-499C-BC33-F1AAE6C3E166}" srcOrd="0" destOrd="0" presId="urn:microsoft.com/office/officeart/2005/8/layout/vProcess5"/>
    <dgm:cxn modelId="{09FEC60E-E408-471F-9EF3-56551F4E766B}" type="presOf" srcId="{2CC23C12-297B-4D5C-AE9E-2538086F1D55}" destId="{AD3027B1-E96B-493E-BDA0-08500DD05B1E}" srcOrd="0" destOrd="0" presId="urn:microsoft.com/office/officeart/2005/8/layout/vProcess5"/>
    <dgm:cxn modelId="{6651F117-934A-41C1-BD82-230CEDB77ED8}" type="presOf" srcId="{27F3250F-87F6-4357-A383-2406A953192E}" destId="{B219FD27-64E8-422D-AF04-C68F562A6098}" srcOrd="0" destOrd="0" presId="urn:microsoft.com/office/officeart/2005/8/layout/vProcess5"/>
    <dgm:cxn modelId="{3F42D519-2075-486D-A49B-873AD0833580}" type="presOf" srcId="{9B52F733-4E62-4F10-9E89-6641AC92C4CC}" destId="{08D96593-677E-470C-B1F3-F98EE1FEFBCD}" srcOrd="1" destOrd="0" presId="urn:microsoft.com/office/officeart/2005/8/layout/vProcess5"/>
    <dgm:cxn modelId="{45D07735-46FD-4D2C-9955-58667E7BE6FF}" srcId="{2CC23C12-297B-4D5C-AE9E-2538086F1D55}" destId="{27F3250F-87F6-4357-A383-2406A953192E}" srcOrd="0" destOrd="0" parTransId="{1E2205F2-EA5A-4620-8FF6-828CF7CB112B}" sibTransId="{9A48A81C-5BA2-4DBE-9BE9-A07983BAF710}"/>
    <dgm:cxn modelId="{C776615F-CCCC-4C92-8708-FDBBA0FD5E23}" type="presOf" srcId="{9B52F733-4E62-4F10-9E89-6641AC92C4CC}" destId="{F415171F-EEE5-412B-8DA6-5A023A5429C8}" srcOrd="0" destOrd="0" presId="urn:microsoft.com/office/officeart/2005/8/layout/vProcess5"/>
    <dgm:cxn modelId="{7DA4B344-A54E-4B92-B978-BB5FE00F8CD1}" type="presOf" srcId="{B0A2CDFC-225C-4BDA-8DE5-BA3CF154E44B}" destId="{558F1117-C498-4764-A78E-ECDEB4D85DA5}" srcOrd="1" destOrd="0" presId="urn:microsoft.com/office/officeart/2005/8/layout/vProcess5"/>
    <dgm:cxn modelId="{B6E20255-38E6-4826-8356-597A8EFEEF32}" type="presOf" srcId="{96619050-3F2B-41F0-9DF4-58F47D337D3B}" destId="{0DA2B894-F71B-468D-B031-83CE0A07F07C}" srcOrd="0" destOrd="0" presId="urn:microsoft.com/office/officeart/2005/8/layout/vProcess5"/>
    <dgm:cxn modelId="{C24EDA5A-4A42-428F-884A-CE632634CCC4}" type="presOf" srcId="{96619050-3F2B-41F0-9DF4-58F47D337D3B}" destId="{8D516082-1D80-41A1-BF8E-35B675175A18}" srcOrd="1" destOrd="0" presId="urn:microsoft.com/office/officeart/2005/8/layout/vProcess5"/>
    <dgm:cxn modelId="{C771F87D-547D-4858-9D82-BA551F02D4D1}" srcId="{2CC23C12-297B-4D5C-AE9E-2538086F1D55}" destId="{9B52F733-4E62-4F10-9E89-6641AC92C4CC}" srcOrd="3" destOrd="0" parTransId="{C0D8CD45-DA73-4C46-9C55-BCF4B81CE25B}" sibTransId="{4A1A540D-8800-4BBD-B700-E6672E116F26}"/>
    <dgm:cxn modelId="{5A34EBA5-E41D-485F-A67D-DDD47B5FF1E8}" type="presOf" srcId="{F43E64F3-6D4D-4F8B-9944-4512DA676369}" destId="{5922281A-C66A-48EB-AE11-E6D1F666FE07}" srcOrd="0" destOrd="0" presId="urn:microsoft.com/office/officeart/2005/8/layout/vProcess5"/>
    <dgm:cxn modelId="{97B493A7-0CCB-4639-9D54-21F0566B152E}" type="presOf" srcId="{B0A2CDFC-225C-4BDA-8DE5-BA3CF154E44B}" destId="{98A44EBB-9D77-4975-91E4-E1406E6EC594}" srcOrd="0" destOrd="0" presId="urn:microsoft.com/office/officeart/2005/8/layout/vProcess5"/>
    <dgm:cxn modelId="{6510A3B9-4C8A-44BB-B814-A127A9B25B6A}" srcId="{2CC23C12-297B-4D5C-AE9E-2538086F1D55}" destId="{96619050-3F2B-41F0-9DF4-58F47D337D3B}" srcOrd="1" destOrd="0" parTransId="{33EFBFC8-6C37-46F2-B83B-607B87786657}" sibTransId="{E95CE083-E446-46A2-971B-53ECD0170CFC}"/>
    <dgm:cxn modelId="{92DE3ED0-A3EA-4B29-AC06-17DD09392A4E}" type="presOf" srcId="{E95CE083-E446-46A2-971B-53ECD0170CFC}" destId="{F8FAEB79-527A-4194-BB6B-2C076BD14A86}" srcOrd="0" destOrd="0" presId="urn:microsoft.com/office/officeart/2005/8/layout/vProcess5"/>
    <dgm:cxn modelId="{640B0AFA-866A-42B5-A497-A54154FC6CE1}" type="presOf" srcId="{27F3250F-87F6-4357-A383-2406A953192E}" destId="{67453715-0439-4F10-A833-55BE7631B8B1}" srcOrd="1" destOrd="0" presId="urn:microsoft.com/office/officeart/2005/8/layout/vProcess5"/>
    <dgm:cxn modelId="{E88E3ECA-00F8-4AF7-A350-CF81AF0F2582}" type="presParOf" srcId="{AD3027B1-E96B-493E-BDA0-08500DD05B1E}" destId="{A436DF1E-0788-4F96-A389-F51EE522C1B5}" srcOrd="0" destOrd="0" presId="urn:microsoft.com/office/officeart/2005/8/layout/vProcess5"/>
    <dgm:cxn modelId="{D535F8CF-9AC1-473C-915D-00E03E32D535}" type="presParOf" srcId="{AD3027B1-E96B-493E-BDA0-08500DD05B1E}" destId="{B219FD27-64E8-422D-AF04-C68F562A6098}" srcOrd="1" destOrd="0" presId="urn:microsoft.com/office/officeart/2005/8/layout/vProcess5"/>
    <dgm:cxn modelId="{41645585-76E8-4969-B7F4-13176318CCDE}" type="presParOf" srcId="{AD3027B1-E96B-493E-BDA0-08500DD05B1E}" destId="{0DA2B894-F71B-468D-B031-83CE0A07F07C}" srcOrd="2" destOrd="0" presId="urn:microsoft.com/office/officeart/2005/8/layout/vProcess5"/>
    <dgm:cxn modelId="{4CD5DE07-FCC6-4B7D-9BA1-4A89A249C11A}" type="presParOf" srcId="{AD3027B1-E96B-493E-BDA0-08500DD05B1E}" destId="{98A44EBB-9D77-4975-91E4-E1406E6EC594}" srcOrd="3" destOrd="0" presId="urn:microsoft.com/office/officeart/2005/8/layout/vProcess5"/>
    <dgm:cxn modelId="{431DBE8E-81E8-47A5-BB4B-F6162C889117}" type="presParOf" srcId="{AD3027B1-E96B-493E-BDA0-08500DD05B1E}" destId="{F415171F-EEE5-412B-8DA6-5A023A5429C8}" srcOrd="4" destOrd="0" presId="urn:microsoft.com/office/officeart/2005/8/layout/vProcess5"/>
    <dgm:cxn modelId="{B87074F6-3746-426F-9F5E-0E284E866C90}" type="presParOf" srcId="{AD3027B1-E96B-493E-BDA0-08500DD05B1E}" destId="{45D138CE-5487-499C-BC33-F1AAE6C3E166}" srcOrd="5" destOrd="0" presId="urn:microsoft.com/office/officeart/2005/8/layout/vProcess5"/>
    <dgm:cxn modelId="{D8762C13-86A1-483A-9F20-BB5384BF4ABA}" type="presParOf" srcId="{AD3027B1-E96B-493E-BDA0-08500DD05B1E}" destId="{F8FAEB79-527A-4194-BB6B-2C076BD14A86}" srcOrd="6" destOrd="0" presId="urn:microsoft.com/office/officeart/2005/8/layout/vProcess5"/>
    <dgm:cxn modelId="{0CD7F5D5-879F-4EC6-AA87-B6A98C9EB557}" type="presParOf" srcId="{AD3027B1-E96B-493E-BDA0-08500DD05B1E}" destId="{5922281A-C66A-48EB-AE11-E6D1F666FE07}" srcOrd="7" destOrd="0" presId="urn:microsoft.com/office/officeart/2005/8/layout/vProcess5"/>
    <dgm:cxn modelId="{19B423D1-05F1-485B-904C-ACC98C131A28}" type="presParOf" srcId="{AD3027B1-E96B-493E-BDA0-08500DD05B1E}" destId="{67453715-0439-4F10-A833-55BE7631B8B1}" srcOrd="8" destOrd="0" presId="urn:microsoft.com/office/officeart/2005/8/layout/vProcess5"/>
    <dgm:cxn modelId="{5D1AD634-FA03-4480-A803-D790C7DA1A99}" type="presParOf" srcId="{AD3027B1-E96B-493E-BDA0-08500DD05B1E}" destId="{8D516082-1D80-41A1-BF8E-35B675175A18}" srcOrd="9" destOrd="0" presId="urn:microsoft.com/office/officeart/2005/8/layout/vProcess5"/>
    <dgm:cxn modelId="{ACED5CC3-265E-4ED0-A8ED-F1637F5895A7}" type="presParOf" srcId="{AD3027B1-E96B-493E-BDA0-08500DD05B1E}" destId="{558F1117-C498-4764-A78E-ECDEB4D85DA5}" srcOrd="10" destOrd="0" presId="urn:microsoft.com/office/officeart/2005/8/layout/vProcess5"/>
    <dgm:cxn modelId="{844DD8BB-9F04-4918-9E07-5A2CF0E6EAC6}" type="presParOf" srcId="{AD3027B1-E96B-493E-BDA0-08500DD05B1E}" destId="{08D96593-677E-470C-B1F3-F98EE1FEFBCD}"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F03A55-A6F7-45E5-803A-C1BB9D95C5AE}">
      <dsp:nvSpPr>
        <dsp:cNvPr id="0" name=""/>
        <dsp:cNvSpPr/>
      </dsp:nvSpPr>
      <dsp:spPr>
        <a:xfrm>
          <a:off x="777283" y="392150"/>
          <a:ext cx="621068" cy="71"/>
        </a:xfrm>
        <a:prstGeom prst="rect">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D5058C9-EA9B-4D81-BB66-F8D6EDC4FF1E}">
      <dsp:nvSpPr>
        <dsp:cNvPr id="0" name=""/>
        <dsp:cNvSpPr/>
      </dsp:nvSpPr>
      <dsp:spPr>
        <a:xfrm>
          <a:off x="1435616" y="340016"/>
          <a:ext cx="71422" cy="134148"/>
        </a:xfrm>
        <a:prstGeom prst="chevron">
          <a:avLst>
            <a:gd name="adj" fmla="val 90000"/>
          </a:avLst>
        </a:prstGeom>
        <a:solidFill>
          <a:schemeClr val="accent5">
            <a:tint val="40000"/>
            <a:alpha val="90000"/>
            <a:hueOff val="125946"/>
            <a:satOff val="-380"/>
            <a:lumOff val="145"/>
            <a:alphaOff val="0"/>
          </a:schemeClr>
        </a:solidFill>
        <a:ln w="9525" cap="rnd" cmpd="sng" algn="ctr">
          <a:solidFill>
            <a:schemeClr val="accent5">
              <a:tint val="40000"/>
              <a:alpha val="90000"/>
              <a:hueOff val="125946"/>
              <a:satOff val="-380"/>
              <a:lumOff val="145"/>
              <a:alphaOff val="0"/>
            </a:schemeClr>
          </a:solidFill>
          <a:prstDash val="solid"/>
        </a:ln>
        <a:effectLst/>
      </dsp:spPr>
      <dsp:style>
        <a:lnRef idx="1">
          <a:scrgbClr r="0" g="0" b="0"/>
        </a:lnRef>
        <a:fillRef idx="1">
          <a:scrgbClr r="0" g="0" b="0"/>
        </a:fillRef>
        <a:effectRef idx="0">
          <a:scrgbClr r="0" g="0" b="0"/>
        </a:effectRef>
        <a:fontRef idx="minor"/>
      </dsp:style>
    </dsp:sp>
    <dsp:sp modelId="{EF7F77DE-AB97-4B4E-8DF7-50788A5273A9}">
      <dsp:nvSpPr>
        <dsp:cNvPr id="0" name=""/>
        <dsp:cNvSpPr/>
      </dsp:nvSpPr>
      <dsp:spPr>
        <a:xfrm>
          <a:off x="409809" y="102344"/>
          <a:ext cx="579682" cy="579682"/>
        </a:xfrm>
        <a:prstGeom prst="ellipse">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w="9525" cap="rnd" cmpd="sng" algn="ctr">
          <a:solidFill>
            <a:schemeClr val="accent5">
              <a:hueOff val="0"/>
              <a:satOff val="0"/>
              <a:lumOff val="0"/>
              <a:alphaOff val="0"/>
            </a:schemeClr>
          </a:solidFill>
          <a:prstDash val="solid"/>
        </a:ln>
        <a:effectLst>
          <a:outerShdw blurRad="63500" dist="25400" dir="5400000"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495" tIns="22495" rIns="22495" bIns="22495" numCol="1" spcCol="1270" anchor="ctr" anchorCtr="0">
          <a:noAutofit/>
        </a:bodyPr>
        <a:lstStyle/>
        <a:p>
          <a:pPr marL="0" lvl="0" indent="0" algn="ctr" defTabSz="1200150">
            <a:lnSpc>
              <a:spcPct val="90000"/>
            </a:lnSpc>
            <a:spcBef>
              <a:spcPct val="0"/>
            </a:spcBef>
            <a:spcAft>
              <a:spcPct val="35000"/>
            </a:spcAft>
            <a:buNone/>
          </a:pPr>
          <a:r>
            <a:rPr lang="en-US" sz="2700" kern="1200"/>
            <a:t>1</a:t>
          </a:r>
        </a:p>
      </dsp:txBody>
      <dsp:txXfrm>
        <a:off x="494701" y="187236"/>
        <a:ext cx="409898" cy="409898"/>
      </dsp:txXfrm>
    </dsp:sp>
    <dsp:sp modelId="{8FE789F1-0B5B-41DD-BF97-576D50E83CF8}">
      <dsp:nvSpPr>
        <dsp:cNvPr id="0" name=""/>
        <dsp:cNvSpPr/>
      </dsp:nvSpPr>
      <dsp:spPr>
        <a:xfrm>
          <a:off x="947" y="847625"/>
          <a:ext cx="1397404" cy="2948400"/>
        </a:xfrm>
        <a:prstGeom prst="upArrowCallout">
          <a:avLst>
            <a:gd name="adj1" fmla="val 50000"/>
            <a:gd name="adj2" fmla="val 20000"/>
            <a:gd name="adj3" fmla="val 20000"/>
            <a:gd name="adj4" fmla="val 100000"/>
          </a:avLst>
        </a:prstGeom>
        <a:solidFill>
          <a:schemeClr val="accent5">
            <a:tint val="40000"/>
            <a:alpha val="90000"/>
            <a:hueOff val="251892"/>
            <a:satOff val="-759"/>
            <a:lumOff val="291"/>
            <a:alphaOff val="0"/>
          </a:schemeClr>
        </a:solidFill>
        <a:ln w="9525" cap="rnd" cmpd="sng" algn="ctr">
          <a:solidFill>
            <a:schemeClr val="accent5">
              <a:tint val="40000"/>
              <a:alpha val="90000"/>
              <a:hueOff val="251892"/>
              <a:satOff val="-759"/>
              <a:lumOff val="29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229" tIns="165100" rIns="110229" bIns="165100" numCol="1" spcCol="1270" anchor="t" anchorCtr="0">
          <a:noAutofit/>
        </a:bodyPr>
        <a:lstStyle/>
        <a:p>
          <a:pPr marL="0" lvl="0" indent="0" algn="l" defTabSz="488950">
            <a:lnSpc>
              <a:spcPct val="90000"/>
            </a:lnSpc>
            <a:spcBef>
              <a:spcPct val="0"/>
            </a:spcBef>
            <a:spcAft>
              <a:spcPct val="35000"/>
            </a:spcAft>
            <a:buNone/>
          </a:pPr>
          <a:r>
            <a:rPr lang="el-GR" sz="1100" kern="1200" dirty="0">
              <a:latin typeface="Times New Roman" panose="02020603050405020304" pitchFamily="18" charset="0"/>
              <a:cs typeface="Times New Roman" panose="02020603050405020304" pitchFamily="18" charset="0"/>
            </a:rPr>
            <a:t>Η ραγδαία εξάπλωση του </a:t>
          </a:r>
          <a:r>
            <a:rPr lang="el-GR" sz="1100" kern="1200" dirty="0" err="1">
              <a:latin typeface="Times New Roman" panose="02020603050405020304" pitchFamily="18" charset="0"/>
              <a:cs typeface="Times New Roman" panose="02020603050405020304" pitchFamily="18" charset="0"/>
            </a:rPr>
            <a:t>ChatGPT</a:t>
          </a:r>
          <a:r>
            <a:rPr lang="el-GR" sz="1100" kern="1200" dirty="0">
              <a:latin typeface="Times New Roman" panose="02020603050405020304" pitchFamily="18" charset="0"/>
              <a:cs typeface="Times New Roman" panose="02020603050405020304" pitchFamily="18" charset="0"/>
            </a:rPr>
            <a:t> έχει προκαλέσει έντονες αντιδράσεις, ιδιαίτερα σε εκπαιδευτικά ιδρύματα, λόγω ανησυχιών σχετικά με την αυξημένη πιθανότητα λογοκλοπής και την επίδραση της τεχνολογίας στην κριτική σκέψη των μαθητών. </a:t>
          </a:r>
          <a:endParaRPr lang="en-US" sz="1100" kern="1200" dirty="0">
            <a:latin typeface="Times New Roman" panose="02020603050405020304" pitchFamily="18" charset="0"/>
            <a:cs typeface="Times New Roman" panose="02020603050405020304" pitchFamily="18" charset="0"/>
          </a:endParaRPr>
        </a:p>
      </dsp:txBody>
      <dsp:txXfrm>
        <a:off x="947" y="1127106"/>
        <a:ext cx="1397404" cy="2668919"/>
      </dsp:txXfrm>
    </dsp:sp>
    <dsp:sp modelId="{28A34E91-891B-4883-8DFF-6BA55ABCA20A}">
      <dsp:nvSpPr>
        <dsp:cNvPr id="0" name=""/>
        <dsp:cNvSpPr/>
      </dsp:nvSpPr>
      <dsp:spPr>
        <a:xfrm>
          <a:off x="1553619" y="392148"/>
          <a:ext cx="1397404" cy="71"/>
        </a:xfrm>
        <a:prstGeom prst="rect">
          <a:avLst/>
        </a:prstGeom>
        <a:solidFill>
          <a:schemeClr val="accent5">
            <a:tint val="40000"/>
            <a:alpha val="90000"/>
            <a:hueOff val="377838"/>
            <a:satOff val="-1139"/>
            <a:lumOff val="436"/>
            <a:alphaOff val="0"/>
          </a:schemeClr>
        </a:solidFill>
        <a:ln w="9525" cap="rnd" cmpd="sng" algn="ctr">
          <a:solidFill>
            <a:schemeClr val="accent5">
              <a:tint val="40000"/>
              <a:alpha val="90000"/>
              <a:hueOff val="377838"/>
              <a:satOff val="-1139"/>
              <a:lumOff val="436"/>
              <a:alphaOff val="0"/>
            </a:schemeClr>
          </a:solidFill>
          <a:prstDash val="solid"/>
        </a:ln>
        <a:effectLst/>
      </dsp:spPr>
      <dsp:style>
        <a:lnRef idx="1">
          <a:scrgbClr r="0" g="0" b="0"/>
        </a:lnRef>
        <a:fillRef idx="1">
          <a:scrgbClr r="0" g="0" b="0"/>
        </a:fillRef>
        <a:effectRef idx="0">
          <a:scrgbClr r="0" g="0" b="0"/>
        </a:effectRef>
        <a:fontRef idx="minor"/>
      </dsp:style>
    </dsp:sp>
    <dsp:sp modelId="{6CB617B7-E29C-441B-BB28-F7DF87CA7656}">
      <dsp:nvSpPr>
        <dsp:cNvPr id="0" name=""/>
        <dsp:cNvSpPr/>
      </dsp:nvSpPr>
      <dsp:spPr>
        <a:xfrm>
          <a:off x="2988288" y="340015"/>
          <a:ext cx="71422" cy="134150"/>
        </a:xfrm>
        <a:prstGeom prst="chevron">
          <a:avLst>
            <a:gd name="adj" fmla="val 90000"/>
          </a:avLst>
        </a:prstGeom>
        <a:solidFill>
          <a:schemeClr val="accent5">
            <a:tint val="40000"/>
            <a:alpha val="90000"/>
            <a:hueOff val="503783"/>
            <a:satOff val="-1518"/>
            <a:lumOff val="581"/>
            <a:alphaOff val="0"/>
          </a:schemeClr>
        </a:solidFill>
        <a:ln w="9525" cap="rnd" cmpd="sng" algn="ctr">
          <a:solidFill>
            <a:schemeClr val="accent5">
              <a:tint val="40000"/>
              <a:alpha val="90000"/>
              <a:hueOff val="503783"/>
              <a:satOff val="-1518"/>
              <a:lumOff val="581"/>
              <a:alphaOff val="0"/>
            </a:schemeClr>
          </a:solidFill>
          <a:prstDash val="solid"/>
        </a:ln>
        <a:effectLst/>
      </dsp:spPr>
      <dsp:style>
        <a:lnRef idx="1">
          <a:scrgbClr r="0" g="0" b="0"/>
        </a:lnRef>
        <a:fillRef idx="1">
          <a:scrgbClr r="0" g="0" b="0"/>
        </a:fillRef>
        <a:effectRef idx="0">
          <a:scrgbClr r="0" g="0" b="0"/>
        </a:effectRef>
        <a:fontRef idx="minor"/>
      </dsp:style>
    </dsp:sp>
    <dsp:sp modelId="{45F0EB59-DE2F-46C7-8D27-0F5CF00B0F3D}">
      <dsp:nvSpPr>
        <dsp:cNvPr id="0" name=""/>
        <dsp:cNvSpPr/>
      </dsp:nvSpPr>
      <dsp:spPr>
        <a:xfrm>
          <a:off x="1962481" y="102343"/>
          <a:ext cx="579682" cy="579682"/>
        </a:xfrm>
        <a:prstGeom prst="ellipse">
          <a:avLst/>
        </a:prstGeom>
        <a:gradFill rotWithShape="0">
          <a:gsLst>
            <a:gs pos="0">
              <a:schemeClr val="accent5">
                <a:hueOff val="400762"/>
                <a:satOff val="-4719"/>
                <a:lumOff val="3137"/>
                <a:alphaOff val="0"/>
                <a:tint val="96000"/>
                <a:lumMod val="104000"/>
              </a:schemeClr>
            </a:gs>
            <a:gs pos="100000">
              <a:schemeClr val="accent5">
                <a:hueOff val="400762"/>
                <a:satOff val="-4719"/>
                <a:lumOff val="3137"/>
                <a:alphaOff val="0"/>
                <a:shade val="90000"/>
                <a:lumMod val="90000"/>
              </a:schemeClr>
            </a:gs>
          </a:gsLst>
          <a:lin ang="5400000" scaled="0"/>
        </a:gradFill>
        <a:ln w="9525" cap="rnd" cmpd="sng" algn="ctr">
          <a:solidFill>
            <a:schemeClr val="accent5">
              <a:hueOff val="400762"/>
              <a:satOff val="-4719"/>
              <a:lumOff val="3137"/>
              <a:alphaOff val="0"/>
            </a:schemeClr>
          </a:solidFill>
          <a:prstDash val="solid"/>
        </a:ln>
        <a:effectLst>
          <a:outerShdw blurRad="63500" dist="25400" dir="5400000"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495" tIns="22495" rIns="22495" bIns="22495" numCol="1" spcCol="1270" anchor="ctr" anchorCtr="0">
          <a:noAutofit/>
        </a:bodyPr>
        <a:lstStyle/>
        <a:p>
          <a:pPr marL="0" lvl="0" indent="0" algn="ctr" defTabSz="1200150">
            <a:lnSpc>
              <a:spcPct val="90000"/>
            </a:lnSpc>
            <a:spcBef>
              <a:spcPct val="0"/>
            </a:spcBef>
            <a:spcAft>
              <a:spcPct val="35000"/>
            </a:spcAft>
            <a:buNone/>
          </a:pPr>
          <a:r>
            <a:rPr lang="en-US" sz="2700" kern="1200"/>
            <a:t>2</a:t>
          </a:r>
        </a:p>
      </dsp:txBody>
      <dsp:txXfrm>
        <a:off x="2047373" y="187235"/>
        <a:ext cx="409898" cy="409898"/>
      </dsp:txXfrm>
    </dsp:sp>
    <dsp:sp modelId="{F1BE75E4-98B2-4E6A-BCD3-BF0FE95F6B1A}">
      <dsp:nvSpPr>
        <dsp:cNvPr id="0" name=""/>
        <dsp:cNvSpPr/>
      </dsp:nvSpPr>
      <dsp:spPr>
        <a:xfrm>
          <a:off x="1553619" y="847625"/>
          <a:ext cx="1397404" cy="2948400"/>
        </a:xfrm>
        <a:prstGeom prst="upArrowCallout">
          <a:avLst>
            <a:gd name="adj1" fmla="val 50000"/>
            <a:gd name="adj2" fmla="val 20000"/>
            <a:gd name="adj3" fmla="val 20000"/>
            <a:gd name="adj4" fmla="val 100000"/>
          </a:avLst>
        </a:prstGeom>
        <a:solidFill>
          <a:schemeClr val="accent5">
            <a:tint val="40000"/>
            <a:alpha val="90000"/>
            <a:hueOff val="629729"/>
            <a:satOff val="-1898"/>
            <a:lumOff val="726"/>
            <a:alphaOff val="0"/>
          </a:schemeClr>
        </a:solidFill>
        <a:ln w="9525" cap="rnd" cmpd="sng" algn="ctr">
          <a:solidFill>
            <a:schemeClr val="accent5">
              <a:tint val="40000"/>
              <a:alpha val="90000"/>
              <a:hueOff val="629729"/>
              <a:satOff val="-1898"/>
              <a:lumOff val="72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229" tIns="165100" rIns="110229" bIns="165100" numCol="1" spcCol="1270" anchor="t" anchorCtr="0">
          <a:noAutofit/>
        </a:bodyPr>
        <a:lstStyle/>
        <a:p>
          <a:pPr marL="0" lvl="0" indent="0" algn="l" defTabSz="488950">
            <a:lnSpc>
              <a:spcPct val="90000"/>
            </a:lnSpc>
            <a:spcBef>
              <a:spcPct val="0"/>
            </a:spcBef>
            <a:spcAft>
              <a:spcPct val="35000"/>
            </a:spcAft>
            <a:buNone/>
          </a:pPr>
          <a:r>
            <a:rPr lang="el-GR" sz="1100" kern="1200" dirty="0">
              <a:latin typeface="Times New Roman" panose="02020603050405020304" pitchFamily="18" charset="0"/>
              <a:cs typeface="Times New Roman" panose="02020603050405020304" pitchFamily="18" charset="0"/>
            </a:rPr>
            <a:t>Η χρήση της τεχνητής νοημοσύνης μπορεί να μειώσει την αυθεντικότητα και τη δημιουργικότητα στη μάθηση όμως είναι σημαντικό να αναγνωρίσουμε ότι η τεχνολογία αυτή προσφέρει νέες δυνατότητες για γνωστική ανάπτυξη. </a:t>
          </a:r>
          <a:endParaRPr lang="en-US" sz="1100" kern="1200" dirty="0">
            <a:latin typeface="Times New Roman" panose="02020603050405020304" pitchFamily="18" charset="0"/>
            <a:cs typeface="Times New Roman" panose="02020603050405020304" pitchFamily="18" charset="0"/>
          </a:endParaRPr>
        </a:p>
      </dsp:txBody>
      <dsp:txXfrm>
        <a:off x="1553619" y="1127106"/>
        <a:ext cx="1397404" cy="2668919"/>
      </dsp:txXfrm>
    </dsp:sp>
    <dsp:sp modelId="{2EBF13B1-BA79-4A82-8907-012E48386955}">
      <dsp:nvSpPr>
        <dsp:cNvPr id="0" name=""/>
        <dsp:cNvSpPr/>
      </dsp:nvSpPr>
      <dsp:spPr>
        <a:xfrm>
          <a:off x="3106291" y="392148"/>
          <a:ext cx="1397404" cy="71"/>
        </a:xfrm>
        <a:prstGeom prst="rect">
          <a:avLst/>
        </a:prstGeom>
        <a:solidFill>
          <a:schemeClr val="accent5">
            <a:tint val="40000"/>
            <a:alpha val="90000"/>
            <a:hueOff val="755675"/>
            <a:satOff val="-2277"/>
            <a:lumOff val="872"/>
            <a:alphaOff val="0"/>
          </a:schemeClr>
        </a:solidFill>
        <a:ln w="9525" cap="rnd" cmpd="sng" algn="ctr">
          <a:solidFill>
            <a:schemeClr val="accent5">
              <a:tint val="40000"/>
              <a:alpha val="90000"/>
              <a:hueOff val="755675"/>
              <a:satOff val="-2277"/>
              <a:lumOff val="872"/>
              <a:alphaOff val="0"/>
            </a:schemeClr>
          </a:solidFill>
          <a:prstDash val="solid"/>
        </a:ln>
        <a:effectLst/>
      </dsp:spPr>
      <dsp:style>
        <a:lnRef idx="1">
          <a:scrgbClr r="0" g="0" b="0"/>
        </a:lnRef>
        <a:fillRef idx="1">
          <a:scrgbClr r="0" g="0" b="0"/>
        </a:fillRef>
        <a:effectRef idx="0">
          <a:scrgbClr r="0" g="0" b="0"/>
        </a:effectRef>
        <a:fontRef idx="minor"/>
      </dsp:style>
    </dsp:sp>
    <dsp:sp modelId="{E1E8A658-744A-462B-94B1-5E0D7B5971D1}">
      <dsp:nvSpPr>
        <dsp:cNvPr id="0" name=""/>
        <dsp:cNvSpPr/>
      </dsp:nvSpPr>
      <dsp:spPr>
        <a:xfrm>
          <a:off x="4540960" y="340014"/>
          <a:ext cx="71422" cy="134150"/>
        </a:xfrm>
        <a:prstGeom prst="chevron">
          <a:avLst>
            <a:gd name="adj" fmla="val 90000"/>
          </a:avLst>
        </a:prstGeom>
        <a:solidFill>
          <a:schemeClr val="accent5">
            <a:tint val="40000"/>
            <a:alpha val="90000"/>
            <a:hueOff val="881621"/>
            <a:satOff val="-2657"/>
            <a:lumOff val="1017"/>
            <a:alphaOff val="0"/>
          </a:schemeClr>
        </a:solidFill>
        <a:ln w="9525" cap="rnd" cmpd="sng" algn="ctr">
          <a:solidFill>
            <a:schemeClr val="accent5">
              <a:tint val="40000"/>
              <a:alpha val="90000"/>
              <a:hueOff val="881621"/>
              <a:satOff val="-2657"/>
              <a:lumOff val="1017"/>
              <a:alphaOff val="0"/>
            </a:schemeClr>
          </a:solidFill>
          <a:prstDash val="solid"/>
        </a:ln>
        <a:effectLst/>
      </dsp:spPr>
      <dsp:style>
        <a:lnRef idx="1">
          <a:scrgbClr r="0" g="0" b="0"/>
        </a:lnRef>
        <a:fillRef idx="1">
          <a:scrgbClr r="0" g="0" b="0"/>
        </a:fillRef>
        <a:effectRef idx="0">
          <a:scrgbClr r="0" g="0" b="0"/>
        </a:effectRef>
        <a:fontRef idx="minor"/>
      </dsp:style>
    </dsp:sp>
    <dsp:sp modelId="{AE4DBA44-D918-40CD-9D96-99E0280E037F}">
      <dsp:nvSpPr>
        <dsp:cNvPr id="0" name=""/>
        <dsp:cNvSpPr/>
      </dsp:nvSpPr>
      <dsp:spPr>
        <a:xfrm>
          <a:off x="3515153" y="102343"/>
          <a:ext cx="579682" cy="579682"/>
        </a:xfrm>
        <a:prstGeom prst="ellipse">
          <a:avLst/>
        </a:prstGeom>
        <a:gradFill rotWithShape="0">
          <a:gsLst>
            <a:gs pos="0">
              <a:schemeClr val="accent5">
                <a:hueOff val="801524"/>
                <a:satOff val="-9438"/>
                <a:lumOff val="6274"/>
                <a:alphaOff val="0"/>
                <a:tint val="96000"/>
                <a:lumMod val="104000"/>
              </a:schemeClr>
            </a:gs>
            <a:gs pos="100000">
              <a:schemeClr val="accent5">
                <a:hueOff val="801524"/>
                <a:satOff val="-9438"/>
                <a:lumOff val="6274"/>
                <a:alphaOff val="0"/>
                <a:shade val="90000"/>
                <a:lumMod val="90000"/>
              </a:schemeClr>
            </a:gs>
          </a:gsLst>
          <a:lin ang="5400000" scaled="0"/>
        </a:gradFill>
        <a:ln w="9525" cap="rnd" cmpd="sng" algn="ctr">
          <a:solidFill>
            <a:schemeClr val="accent5">
              <a:hueOff val="801524"/>
              <a:satOff val="-9438"/>
              <a:lumOff val="6274"/>
              <a:alphaOff val="0"/>
            </a:schemeClr>
          </a:solidFill>
          <a:prstDash val="solid"/>
        </a:ln>
        <a:effectLst>
          <a:outerShdw blurRad="63500" dist="25400" dir="5400000"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495" tIns="22495" rIns="22495" bIns="22495" numCol="1" spcCol="1270" anchor="ctr" anchorCtr="0">
          <a:noAutofit/>
        </a:bodyPr>
        <a:lstStyle/>
        <a:p>
          <a:pPr marL="0" lvl="0" indent="0" algn="ctr" defTabSz="1200150">
            <a:lnSpc>
              <a:spcPct val="90000"/>
            </a:lnSpc>
            <a:spcBef>
              <a:spcPct val="0"/>
            </a:spcBef>
            <a:spcAft>
              <a:spcPct val="35000"/>
            </a:spcAft>
            <a:buNone/>
          </a:pPr>
          <a:r>
            <a:rPr lang="en-US" sz="2700" kern="1200"/>
            <a:t>3</a:t>
          </a:r>
        </a:p>
      </dsp:txBody>
      <dsp:txXfrm>
        <a:off x="3600045" y="187235"/>
        <a:ext cx="409898" cy="409898"/>
      </dsp:txXfrm>
    </dsp:sp>
    <dsp:sp modelId="{299B458F-E141-4DA1-8711-CE9E596E31A6}">
      <dsp:nvSpPr>
        <dsp:cNvPr id="0" name=""/>
        <dsp:cNvSpPr/>
      </dsp:nvSpPr>
      <dsp:spPr>
        <a:xfrm>
          <a:off x="3106291" y="847625"/>
          <a:ext cx="1397404" cy="2948400"/>
        </a:xfrm>
        <a:prstGeom prst="upArrowCallout">
          <a:avLst>
            <a:gd name="adj1" fmla="val 50000"/>
            <a:gd name="adj2" fmla="val 20000"/>
            <a:gd name="adj3" fmla="val 20000"/>
            <a:gd name="adj4" fmla="val 100000"/>
          </a:avLst>
        </a:prstGeom>
        <a:solidFill>
          <a:schemeClr val="accent5">
            <a:tint val="40000"/>
            <a:alpha val="90000"/>
            <a:hueOff val="1007567"/>
            <a:satOff val="-3036"/>
            <a:lumOff val="1162"/>
            <a:alphaOff val="0"/>
          </a:schemeClr>
        </a:solidFill>
        <a:ln w="9525" cap="rnd" cmpd="sng" algn="ctr">
          <a:solidFill>
            <a:schemeClr val="accent5">
              <a:tint val="40000"/>
              <a:alpha val="90000"/>
              <a:hueOff val="1007567"/>
              <a:satOff val="-3036"/>
              <a:lumOff val="116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229" tIns="165100" rIns="110229" bIns="165100" numCol="1" spcCol="1270" anchor="t" anchorCtr="0">
          <a:noAutofit/>
        </a:bodyPr>
        <a:lstStyle/>
        <a:p>
          <a:pPr marL="0" lvl="0" indent="0" algn="l" defTabSz="488950">
            <a:lnSpc>
              <a:spcPct val="90000"/>
            </a:lnSpc>
            <a:spcBef>
              <a:spcPct val="0"/>
            </a:spcBef>
            <a:spcAft>
              <a:spcPct val="35000"/>
            </a:spcAft>
            <a:buNone/>
          </a:pPr>
          <a:r>
            <a:rPr lang="el-GR" sz="1100" kern="1200" dirty="0">
              <a:latin typeface="Times New Roman" panose="02020603050405020304" pitchFamily="18" charset="0"/>
              <a:cs typeface="Times New Roman" panose="02020603050405020304" pitchFamily="18" charset="0"/>
            </a:rPr>
            <a:t>Μπορεί να ενισχύσει την πρόσβαση στη γνώση και να διευκολύνει την επίλυση προβλημάτων, παρέχοντας εργαλεία που βοηθούν τους μαθητές να εξερευνήσουν διαφορετικές προσεγγίσεις και να αναπτύξουν δεξιότητες κριτικής σκέψης.</a:t>
          </a:r>
          <a:endParaRPr lang="en-US" sz="1100" kern="1200" dirty="0">
            <a:latin typeface="Times New Roman" panose="02020603050405020304" pitchFamily="18" charset="0"/>
            <a:cs typeface="Times New Roman" panose="02020603050405020304" pitchFamily="18" charset="0"/>
          </a:endParaRPr>
        </a:p>
      </dsp:txBody>
      <dsp:txXfrm>
        <a:off x="3106291" y="1127106"/>
        <a:ext cx="1397404" cy="2668919"/>
      </dsp:txXfrm>
    </dsp:sp>
    <dsp:sp modelId="{97649BD2-0391-455F-8FF7-33730DA5D575}">
      <dsp:nvSpPr>
        <dsp:cNvPr id="0" name=""/>
        <dsp:cNvSpPr/>
      </dsp:nvSpPr>
      <dsp:spPr>
        <a:xfrm>
          <a:off x="4658964" y="392148"/>
          <a:ext cx="1397404" cy="72"/>
        </a:xfrm>
        <a:prstGeom prst="rect">
          <a:avLst/>
        </a:prstGeom>
        <a:solidFill>
          <a:schemeClr val="accent5">
            <a:tint val="40000"/>
            <a:alpha val="90000"/>
            <a:hueOff val="1133513"/>
            <a:satOff val="-3416"/>
            <a:lumOff val="1308"/>
            <a:alphaOff val="0"/>
          </a:schemeClr>
        </a:solidFill>
        <a:ln w="9525" cap="rnd" cmpd="sng" algn="ctr">
          <a:solidFill>
            <a:schemeClr val="accent5">
              <a:tint val="40000"/>
              <a:alpha val="90000"/>
              <a:hueOff val="1133513"/>
              <a:satOff val="-3416"/>
              <a:lumOff val="1308"/>
              <a:alphaOff val="0"/>
            </a:schemeClr>
          </a:solidFill>
          <a:prstDash val="solid"/>
        </a:ln>
        <a:effectLst/>
      </dsp:spPr>
      <dsp:style>
        <a:lnRef idx="1">
          <a:scrgbClr r="0" g="0" b="0"/>
        </a:lnRef>
        <a:fillRef idx="1">
          <a:scrgbClr r="0" g="0" b="0"/>
        </a:fillRef>
        <a:effectRef idx="0">
          <a:scrgbClr r="0" g="0" b="0"/>
        </a:effectRef>
        <a:fontRef idx="minor"/>
      </dsp:style>
    </dsp:sp>
    <dsp:sp modelId="{4A4DE20E-8D5D-41DB-91EE-08729E7E8D12}">
      <dsp:nvSpPr>
        <dsp:cNvPr id="0" name=""/>
        <dsp:cNvSpPr/>
      </dsp:nvSpPr>
      <dsp:spPr>
        <a:xfrm>
          <a:off x="6093632" y="340014"/>
          <a:ext cx="71422" cy="134150"/>
        </a:xfrm>
        <a:prstGeom prst="chevron">
          <a:avLst>
            <a:gd name="adj" fmla="val 90000"/>
          </a:avLst>
        </a:prstGeom>
        <a:solidFill>
          <a:schemeClr val="accent5">
            <a:tint val="40000"/>
            <a:alpha val="90000"/>
            <a:hueOff val="1259459"/>
            <a:satOff val="-3795"/>
            <a:lumOff val="1453"/>
            <a:alphaOff val="0"/>
          </a:schemeClr>
        </a:solidFill>
        <a:ln w="9525" cap="rnd" cmpd="sng" algn="ctr">
          <a:solidFill>
            <a:schemeClr val="accent5">
              <a:tint val="40000"/>
              <a:alpha val="90000"/>
              <a:hueOff val="1259459"/>
              <a:satOff val="-3795"/>
              <a:lumOff val="1453"/>
              <a:alphaOff val="0"/>
            </a:schemeClr>
          </a:solidFill>
          <a:prstDash val="solid"/>
        </a:ln>
        <a:effectLst/>
      </dsp:spPr>
      <dsp:style>
        <a:lnRef idx="1">
          <a:scrgbClr r="0" g="0" b="0"/>
        </a:lnRef>
        <a:fillRef idx="1">
          <a:scrgbClr r="0" g="0" b="0"/>
        </a:fillRef>
        <a:effectRef idx="0">
          <a:scrgbClr r="0" g="0" b="0"/>
        </a:effectRef>
        <a:fontRef idx="minor"/>
      </dsp:style>
    </dsp:sp>
    <dsp:sp modelId="{E7C18B18-856F-4618-913A-7D50EC8281B7}">
      <dsp:nvSpPr>
        <dsp:cNvPr id="0" name=""/>
        <dsp:cNvSpPr/>
      </dsp:nvSpPr>
      <dsp:spPr>
        <a:xfrm>
          <a:off x="5067825" y="102343"/>
          <a:ext cx="579682" cy="579682"/>
        </a:xfrm>
        <a:prstGeom prst="ellipse">
          <a:avLst/>
        </a:prstGeom>
        <a:gradFill rotWithShape="0">
          <a:gsLst>
            <a:gs pos="0">
              <a:schemeClr val="accent5">
                <a:hueOff val="1202285"/>
                <a:satOff val="-14157"/>
                <a:lumOff val="9412"/>
                <a:alphaOff val="0"/>
                <a:tint val="96000"/>
                <a:lumMod val="104000"/>
              </a:schemeClr>
            </a:gs>
            <a:gs pos="100000">
              <a:schemeClr val="accent5">
                <a:hueOff val="1202285"/>
                <a:satOff val="-14157"/>
                <a:lumOff val="9412"/>
                <a:alphaOff val="0"/>
                <a:shade val="90000"/>
                <a:lumMod val="90000"/>
              </a:schemeClr>
            </a:gs>
          </a:gsLst>
          <a:lin ang="5400000" scaled="0"/>
        </a:gradFill>
        <a:ln w="9525" cap="rnd" cmpd="sng" algn="ctr">
          <a:solidFill>
            <a:schemeClr val="accent5">
              <a:hueOff val="1202285"/>
              <a:satOff val="-14157"/>
              <a:lumOff val="9412"/>
              <a:alphaOff val="0"/>
            </a:schemeClr>
          </a:solidFill>
          <a:prstDash val="solid"/>
        </a:ln>
        <a:effectLst>
          <a:outerShdw blurRad="63500" dist="25400" dir="5400000"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495" tIns="22495" rIns="22495" bIns="22495" numCol="1" spcCol="1270" anchor="ctr" anchorCtr="0">
          <a:noAutofit/>
        </a:bodyPr>
        <a:lstStyle/>
        <a:p>
          <a:pPr marL="0" lvl="0" indent="0" algn="ctr" defTabSz="1200150">
            <a:lnSpc>
              <a:spcPct val="90000"/>
            </a:lnSpc>
            <a:spcBef>
              <a:spcPct val="0"/>
            </a:spcBef>
            <a:spcAft>
              <a:spcPct val="35000"/>
            </a:spcAft>
            <a:buNone/>
          </a:pPr>
          <a:r>
            <a:rPr lang="en-US" sz="2700" kern="1200"/>
            <a:t>4</a:t>
          </a:r>
        </a:p>
      </dsp:txBody>
      <dsp:txXfrm>
        <a:off x="5152717" y="187235"/>
        <a:ext cx="409898" cy="409898"/>
      </dsp:txXfrm>
    </dsp:sp>
    <dsp:sp modelId="{8D7FE21F-89E5-4A45-8E9F-846CCEACB69C}">
      <dsp:nvSpPr>
        <dsp:cNvPr id="0" name=""/>
        <dsp:cNvSpPr/>
      </dsp:nvSpPr>
      <dsp:spPr>
        <a:xfrm>
          <a:off x="4658964" y="847625"/>
          <a:ext cx="1397404" cy="2948400"/>
        </a:xfrm>
        <a:prstGeom prst="upArrowCallout">
          <a:avLst>
            <a:gd name="adj1" fmla="val 50000"/>
            <a:gd name="adj2" fmla="val 20000"/>
            <a:gd name="adj3" fmla="val 20000"/>
            <a:gd name="adj4" fmla="val 100000"/>
          </a:avLst>
        </a:prstGeom>
        <a:solidFill>
          <a:schemeClr val="accent5">
            <a:tint val="40000"/>
            <a:alpha val="90000"/>
            <a:hueOff val="1385404"/>
            <a:satOff val="-4174"/>
            <a:lumOff val="1598"/>
            <a:alphaOff val="0"/>
          </a:schemeClr>
        </a:solidFill>
        <a:ln w="9525" cap="rnd" cmpd="sng" algn="ctr">
          <a:solidFill>
            <a:schemeClr val="accent5">
              <a:tint val="40000"/>
              <a:alpha val="90000"/>
              <a:hueOff val="1385404"/>
              <a:satOff val="-4174"/>
              <a:lumOff val="159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229" tIns="165100" rIns="110229" bIns="165100" numCol="1" spcCol="1270" anchor="t" anchorCtr="0">
          <a:noAutofit/>
        </a:bodyPr>
        <a:lstStyle/>
        <a:p>
          <a:pPr marL="0" lvl="0" indent="0" algn="l" defTabSz="488950">
            <a:lnSpc>
              <a:spcPct val="90000"/>
            </a:lnSpc>
            <a:spcBef>
              <a:spcPct val="0"/>
            </a:spcBef>
            <a:spcAft>
              <a:spcPct val="35000"/>
            </a:spcAft>
            <a:buNone/>
          </a:pPr>
          <a:r>
            <a:rPr lang="el-GR" sz="1100" kern="1200" dirty="0">
              <a:latin typeface="Times New Roman" panose="02020603050405020304" pitchFamily="18" charset="0"/>
              <a:cs typeface="Times New Roman" panose="02020603050405020304" pitchFamily="18" charset="0"/>
            </a:rPr>
            <a:t>Από ψυχολογική σκοπιά, η υιοθέτηση αυτής της τεχνολογίας μπορεί να ενισχύσει τη </a:t>
          </a:r>
          <a:r>
            <a:rPr lang="el-GR" sz="1100" kern="1200" dirty="0" err="1">
              <a:latin typeface="Times New Roman" panose="02020603050405020304" pitchFamily="18" charset="0"/>
              <a:cs typeface="Times New Roman" panose="02020603050405020304" pitchFamily="18" charset="0"/>
            </a:rPr>
            <a:t>μεταγνωστική</a:t>
          </a:r>
          <a:r>
            <a:rPr lang="el-GR" sz="1100" kern="1200" dirty="0">
              <a:latin typeface="Times New Roman" panose="02020603050405020304" pitchFamily="18" charset="0"/>
              <a:cs typeface="Times New Roman" panose="02020603050405020304" pitchFamily="18" charset="0"/>
            </a:rPr>
            <a:t> επίγνωση των μαθητών, εφόσον συνδυαστεί με κριτική σκέψη και ηθική χρήση. </a:t>
          </a:r>
          <a:endParaRPr lang="en-US" sz="1100" kern="1200" dirty="0">
            <a:latin typeface="Times New Roman" panose="02020603050405020304" pitchFamily="18" charset="0"/>
            <a:cs typeface="Times New Roman" panose="02020603050405020304" pitchFamily="18" charset="0"/>
          </a:endParaRPr>
        </a:p>
      </dsp:txBody>
      <dsp:txXfrm>
        <a:off x="4658964" y="1127106"/>
        <a:ext cx="1397404" cy="2668919"/>
      </dsp:txXfrm>
    </dsp:sp>
    <dsp:sp modelId="{0D1AF6B4-DC27-41AE-B2B3-BB9B3EAC1F16}">
      <dsp:nvSpPr>
        <dsp:cNvPr id="0" name=""/>
        <dsp:cNvSpPr/>
      </dsp:nvSpPr>
      <dsp:spPr>
        <a:xfrm>
          <a:off x="6211636" y="392148"/>
          <a:ext cx="698702" cy="72"/>
        </a:xfrm>
        <a:prstGeom prst="rect">
          <a:avLst/>
        </a:prstGeom>
        <a:solidFill>
          <a:schemeClr val="accent5">
            <a:tint val="40000"/>
            <a:alpha val="90000"/>
            <a:hueOff val="1511350"/>
            <a:satOff val="-4554"/>
            <a:lumOff val="1743"/>
            <a:alphaOff val="0"/>
          </a:schemeClr>
        </a:solidFill>
        <a:ln w="9525" cap="rnd" cmpd="sng" algn="ctr">
          <a:solidFill>
            <a:schemeClr val="accent5">
              <a:tint val="40000"/>
              <a:alpha val="90000"/>
              <a:hueOff val="1511350"/>
              <a:satOff val="-4554"/>
              <a:lumOff val="1743"/>
              <a:alphaOff val="0"/>
            </a:schemeClr>
          </a:solidFill>
          <a:prstDash val="solid"/>
        </a:ln>
        <a:effectLst/>
      </dsp:spPr>
      <dsp:style>
        <a:lnRef idx="1">
          <a:scrgbClr r="0" g="0" b="0"/>
        </a:lnRef>
        <a:fillRef idx="1">
          <a:scrgbClr r="0" g="0" b="0"/>
        </a:fillRef>
        <a:effectRef idx="0">
          <a:scrgbClr r="0" g="0" b="0"/>
        </a:effectRef>
        <a:fontRef idx="minor"/>
      </dsp:style>
    </dsp:sp>
    <dsp:sp modelId="{3BB7F103-A759-4075-908F-79FEA73BB34C}">
      <dsp:nvSpPr>
        <dsp:cNvPr id="0" name=""/>
        <dsp:cNvSpPr/>
      </dsp:nvSpPr>
      <dsp:spPr>
        <a:xfrm>
          <a:off x="6620497" y="102343"/>
          <a:ext cx="579682" cy="579682"/>
        </a:xfrm>
        <a:prstGeom prst="ellipse">
          <a:avLst/>
        </a:prstGeom>
        <a:gradFill rotWithShape="0">
          <a:gsLst>
            <a:gs pos="0">
              <a:schemeClr val="accent5">
                <a:hueOff val="1603047"/>
                <a:satOff val="-18876"/>
                <a:lumOff val="12549"/>
                <a:alphaOff val="0"/>
                <a:tint val="96000"/>
                <a:lumMod val="104000"/>
              </a:schemeClr>
            </a:gs>
            <a:gs pos="100000">
              <a:schemeClr val="accent5">
                <a:hueOff val="1603047"/>
                <a:satOff val="-18876"/>
                <a:lumOff val="12549"/>
                <a:alphaOff val="0"/>
                <a:shade val="90000"/>
                <a:lumMod val="90000"/>
              </a:schemeClr>
            </a:gs>
          </a:gsLst>
          <a:lin ang="5400000" scaled="0"/>
        </a:gradFill>
        <a:ln w="9525" cap="rnd" cmpd="sng" algn="ctr">
          <a:solidFill>
            <a:schemeClr val="accent5">
              <a:hueOff val="1603047"/>
              <a:satOff val="-18876"/>
              <a:lumOff val="12549"/>
              <a:alphaOff val="0"/>
            </a:schemeClr>
          </a:solidFill>
          <a:prstDash val="solid"/>
        </a:ln>
        <a:effectLst>
          <a:outerShdw blurRad="63500" dist="25400" dir="5400000"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495" tIns="22495" rIns="22495" bIns="22495" numCol="1" spcCol="1270" anchor="ctr" anchorCtr="0">
          <a:noAutofit/>
        </a:bodyPr>
        <a:lstStyle/>
        <a:p>
          <a:pPr marL="0" lvl="0" indent="0" algn="ctr" defTabSz="1200150">
            <a:lnSpc>
              <a:spcPct val="90000"/>
            </a:lnSpc>
            <a:spcBef>
              <a:spcPct val="0"/>
            </a:spcBef>
            <a:spcAft>
              <a:spcPct val="35000"/>
            </a:spcAft>
            <a:buNone/>
          </a:pPr>
          <a:r>
            <a:rPr lang="en-US" sz="2700" kern="1200"/>
            <a:t>5</a:t>
          </a:r>
        </a:p>
      </dsp:txBody>
      <dsp:txXfrm>
        <a:off x="6705389" y="187235"/>
        <a:ext cx="409898" cy="409898"/>
      </dsp:txXfrm>
    </dsp:sp>
    <dsp:sp modelId="{80F7D4CA-3A31-477C-9480-BC950737032F}">
      <dsp:nvSpPr>
        <dsp:cNvPr id="0" name=""/>
        <dsp:cNvSpPr/>
      </dsp:nvSpPr>
      <dsp:spPr>
        <a:xfrm>
          <a:off x="6211636" y="847625"/>
          <a:ext cx="1397404" cy="2948400"/>
        </a:xfrm>
        <a:prstGeom prst="upArrowCallout">
          <a:avLst>
            <a:gd name="adj1" fmla="val 50000"/>
            <a:gd name="adj2" fmla="val 20000"/>
            <a:gd name="adj3" fmla="val 20000"/>
            <a:gd name="adj4" fmla="val 100000"/>
          </a:avLst>
        </a:prstGeom>
        <a:solidFill>
          <a:schemeClr val="accent5">
            <a:tint val="40000"/>
            <a:alpha val="90000"/>
            <a:hueOff val="1763242"/>
            <a:satOff val="-5313"/>
            <a:lumOff val="2034"/>
            <a:alphaOff val="0"/>
          </a:schemeClr>
        </a:solidFill>
        <a:ln w="9525" cap="rnd" cmpd="sng" algn="ctr">
          <a:solidFill>
            <a:schemeClr val="accent5">
              <a:tint val="40000"/>
              <a:alpha val="90000"/>
              <a:hueOff val="1763242"/>
              <a:satOff val="-5313"/>
              <a:lumOff val="203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229" tIns="165100" rIns="110229" bIns="165100" numCol="1" spcCol="1270" anchor="t" anchorCtr="0">
          <a:noAutofit/>
        </a:bodyPr>
        <a:lstStyle/>
        <a:p>
          <a:pPr marL="0" lvl="0" indent="0" algn="l" defTabSz="488950">
            <a:lnSpc>
              <a:spcPct val="90000"/>
            </a:lnSpc>
            <a:spcBef>
              <a:spcPct val="0"/>
            </a:spcBef>
            <a:spcAft>
              <a:spcPct val="35000"/>
            </a:spcAft>
            <a:buNone/>
          </a:pPr>
          <a:r>
            <a:rPr lang="el-GR" sz="1100" kern="1200" dirty="0">
              <a:latin typeface="Times New Roman" panose="02020603050405020304" pitchFamily="18" charset="0"/>
              <a:cs typeface="Times New Roman" panose="02020603050405020304" pitchFamily="18" charset="0"/>
            </a:rPr>
            <a:t>Η τεχνητή νοημοσύνη μπορεί να προάγει την αυτονομία στη μάθηση, ενθαρρύνοντας τους μαθητές να εξετάσουν τις δικές τους διαδικασίες σκέψης και να αναπτύξουν στρατηγικές για την επίλυση σύνθετων προβλημάτων. </a:t>
          </a:r>
          <a:endParaRPr lang="en-US" sz="1100" kern="1200" dirty="0">
            <a:latin typeface="Times New Roman" panose="02020603050405020304" pitchFamily="18" charset="0"/>
            <a:cs typeface="Times New Roman" panose="02020603050405020304" pitchFamily="18" charset="0"/>
          </a:endParaRPr>
        </a:p>
      </dsp:txBody>
      <dsp:txXfrm>
        <a:off x="6211636" y="1127106"/>
        <a:ext cx="1397404" cy="26689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0525C8-AF39-4B6A-BB15-9BAFF1210727}">
      <dsp:nvSpPr>
        <dsp:cNvPr id="0" name=""/>
        <dsp:cNvSpPr/>
      </dsp:nvSpPr>
      <dsp:spPr>
        <a:xfrm>
          <a:off x="0" y="3045"/>
          <a:ext cx="7765256" cy="648712"/>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B94F93-F393-41EC-A899-CEA83789534F}">
      <dsp:nvSpPr>
        <dsp:cNvPr id="0" name=""/>
        <dsp:cNvSpPr/>
      </dsp:nvSpPr>
      <dsp:spPr>
        <a:xfrm>
          <a:off x="196235" y="149006"/>
          <a:ext cx="356792" cy="35679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0EB29A0-B51E-4DD9-BEC2-08936715E0A0}">
      <dsp:nvSpPr>
        <dsp:cNvPr id="0" name=""/>
        <dsp:cNvSpPr/>
      </dsp:nvSpPr>
      <dsp:spPr>
        <a:xfrm>
          <a:off x="749263" y="3045"/>
          <a:ext cx="7015992" cy="6487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655" tIns="68655" rIns="68655" bIns="68655" numCol="1" spcCol="1270" anchor="ctr" anchorCtr="0">
          <a:noAutofit/>
        </a:bodyPr>
        <a:lstStyle/>
        <a:p>
          <a:pPr marL="0" lvl="0" indent="0" algn="l" defTabSz="844550">
            <a:lnSpc>
              <a:spcPct val="90000"/>
            </a:lnSpc>
            <a:spcBef>
              <a:spcPct val="0"/>
            </a:spcBef>
            <a:spcAft>
              <a:spcPct val="35000"/>
            </a:spcAft>
            <a:buNone/>
          </a:pPr>
          <a:r>
            <a:rPr lang="en-US" sz="1900" kern="1200" dirty="0" err="1">
              <a:latin typeface="Times New Roman" panose="02020603050405020304" pitchFamily="18" charset="0"/>
              <a:cs typeface="Times New Roman" panose="02020603050405020304" pitchFamily="18" charset="0"/>
            </a:rPr>
            <a:t>Το</a:t>
          </a:r>
          <a:r>
            <a:rPr lang="en-US" sz="1900" kern="1200" dirty="0">
              <a:latin typeface="Times New Roman" panose="02020603050405020304" pitchFamily="18" charset="0"/>
              <a:cs typeface="Times New Roman" panose="02020603050405020304" pitchFamily="18" charset="0"/>
            </a:rPr>
            <a:t> </a:t>
          </a:r>
          <a:r>
            <a:rPr lang="en-US" sz="1900" kern="1200" dirty="0" err="1">
              <a:latin typeface="Times New Roman" panose="02020603050405020304" pitchFamily="18" charset="0"/>
              <a:cs typeface="Times New Roman" panose="02020603050405020304" pitchFamily="18" charset="0"/>
            </a:rPr>
            <a:t>Khanmigo</a:t>
          </a:r>
          <a:r>
            <a:rPr lang="en-US" sz="1900" kern="1200" dirty="0">
              <a:latin typeface="Times New Roman" panose="02020603050405020304" pitchFamily="18" charset="0"/>
              <a:cs typeface="Times New Roman" panose="02020603050405020304" pitchFamily="18" charset="0"/>
            </a:rPr>
            <a:t> βα</a:t>
          </a:r>
          <a:r>
            <a:rPr lang="en-US" sz="1900" kern="1200" dirty="0" err="1">
              <a:latin typeface="Times New Roman" panose="02020603050405020304" pitchFamily="18" charset="0"/>
              <a:cs typeface="Times New Roman" panose="02020603050405020304" pitchFamily="18" charset="0"/>
            </a:rPr>
            <a:t>σίζετ</a:t>
          </a:r>
          <a:r>
            <a:rPr lang="en-US" sz="1900" kern="1200" dirty="0">
              <a:latin typeface="Times New Roman" panose="02020603050405020304" pitchFamily="18" charset="0"/>
              <a:cs typeface="Times New Roman" panose="02020603050405020304" pitchFamily="18" charset="0"/>
            </a:rPr>
            <a:t>αι σε τέσσερις θεμελιώδεις αρχές:</a:t>
          </a:r>
        </a:p>
      </dsp:txBody>
      <dsp:txXfrm>
        <a:off x="749263" y="3045"/>
        <a:ext cx="7015992" cy="648712"/>
      </dsp:txXfrm>
    </dsp:sp>
    <dsp:sp modelId="{B9B8BFF3-F2C8-4D83-B89D-B8CE88754D83}">
      <dsp:nvSpPr>
        <dsp:cNvPr id="0" name=""/>
        <dsp:cNvSpPr/>
      </dsp:nvSpPr>
      <dsp:spPr>
        <a:xfrm>
          <a:off x="0" y="813936"/>
          <a:ext cx="7765256" cy="648712"/>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235242-C4DC-42B7-AA0F-F750DDBC34A6}">
      <dsp:nvSpPr>
        <dsp:cNvPr id="0" name=""/>
        <dsp:cNvSpPr/>
      </dsp:nvSpPr>
      <dsp:spPr>
        <a:xfrm>
          <a:off x="196235" y="959897"/>
          <a:ext cx="356792" cy="35679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2DFB2EB-006A-4E0A-8F03-15A9B45E9AA9}">
      <dsp:nvSpPr>
        <dsp:cNvPr id="0" name=""/>
        <dsp:cNvSpPr/>
      </dsp:nvSpPr>
      <dsp:spPr>
        <a:xfrm>
          <a:off x="749263" y="813936"/>
          <a:ext cx="7015992" cy="6487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655" tIns="68655" rIns="68655" bIns="68655" numCol="1" spcCol="1270" anchor="ctr"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1. </a:t>
          </a:r>
          <a:r>
            <a:rPr lang="en-US" sz="1900" kern="1200" dirty="0" err="1">
              <a:latin typeface="Times New Roman" panose="02020603050405020304" pitchFamily="18" charset="0"/>
              <a:cs typeface="Times New Roman" panose="02020603050405020304" pitchFamily="18" charset="0"/>
            </a:rPr>
            <a:t>Προσ</a:t>
          </a:r>
          <a:r>
            <a:rPr lang="en-US" sz="1900" kern="1200" dirty="0">
              <a:latin typeface="Times New Roman" panose="02020603050405020304" pitchFamily="18" charset="0"/>
              <a:cs typeface="Times New Roman" panose="02020603050405020304" pitchFamily="18" charset="0"/>
            </a:rPr>
            <a:t>αρμοσμένη Μάθηση: Η AI προσαρμόζει το περιεχόμενο στις ανάγκες κάθε μαθητή.</a:t>
          </a:r>
        </a:p>
      </dsp:txBody>
      <dsp:txXfrm>
        <a:off x="749263" y="813936"/>
        <a:ext cx="7015992" cy="648712"/>
      </dsp:txXfrm>
    </dsp:sp>
    <dsp:sp modelId="{58E36D6F-3B61-475F-B1A9-4BA9794313E3}">
      <dsp:nvSpPr>
        <dsp:cNvPr id="0" name=""/>
        <dsp:cNvSpPr/>
      </dsp:nvSpPr>
      <dsp:spPr>
        <a:xfrm>
          <a:off x="0" y="1624828"/>
          <a:ext cx="7765256" cy="648712"/>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F4C78A-DEAF-41E3-B742-E865726ECDB0}">
      <dsp:nvSpPr>
        <dsp:cNvPr id="0" name=""/>
        <dsp:cNvSpPr/>
      </dsp:nvSpPr>
      <dsp:spPr>
        <a:xfrm>
          <a:off x="196235" y="1770788"/>
          <a:ext cx="356792" cy="35679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B16467AE-6BC8-403D-A38B-DA5A1534EA9C}">
      <dsp:nvSpPr>
        <dsp:cNvPr id="0" name=""/>
        <dsp:cNvSpPr/>
      </dsp:nvSpPr>
      <dsp:spPr>
        <a:xfrm>
          <a:off x="749263" y="1624828"/>
          <a:ext cx="7015992" cy="6487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655" tIns="68655" rIns="68655" bIns="68655" numCol="1" spcCol="1270" anchor="ctr"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2. </a:t>
          </a:r>
          <a:r>
            <a:rPr lang="en-US" sz="1900" kern="1200" dirty="0" err="1">
              <a:latin typeface="Times New Roman" panose="02020603050405020304" pitchFamily="18" charset="0"/>
              <a:cs typeface="Times New Roman" panose="02020603050405020304" pitchFamily="18" charset="0"/>
            </a:rPr>
            <a:t>Δι</a:t>
          </a:r>
          <a:r>
            <a:rPr lang="en-US" sz="1900" kern="1200" dirty="0">
              <a:latin typeface="Times New Roman" panose="02020603050405020304" pitchFamily="18" charset="0"/>
              <a:cs typeface="Times New Roman" panose="02020603050405020304" pitchFamily="18" charset="0"/>
            </a:rPr>
            <a:t>αδραστικός Διάλογος: Χρήση συνομιλιακής AI για καλλιέργεια κριτικής σκέψης.</a:t>
          </a:r>
        </a:p>
      </dsp:txBody>
      <dsp:txXfrm>
        <a:off x="749263" y="1624828"/>
        <a:ext cx="7015992" cy="648712"/>
      </dsp:txXfrm>
    </dsp:sp>
    <dsp:sp modelId="{3262C5D1-61C2-4C3A-BE68-50B89C0EE881}">
      <dsp:nvSpPr>
        <dsp:cNvPr id="0" name=""/>
        <dsp:cNvSpPr/>
      </dsp:nvSpPr>
      <dsp:spPr>
        <a:xfrm>
          <a:off x="0" y="2435719"/>
          <a:ext cx="7765256" cy="648712"/>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D41860-8D79-4A2B-97EC-4FDC2A29FE69}">
      <dsp:nvSpPr>
        <dsp:cNvPr id="0" name=""/>
        <dsp:cNvSpPr/>
      </dsp:nvSpPr>
      <dsp:spPr>
        <a:xfrm>
          <a:off x="196235" y="2581679"/>
          <a:ext cx="356792" cy="35679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9BF3E31-B31A-40D1-A7A8-6FEC942B5817}">
      <dsp:nvSpPr>
        <dsp:cNvPr id="0" name=""/>
        <dsp:cNvSpPr/>
      </dsp:nvSpPr>
      <dsp:spPr>
        <a:xfrm>
          <a:off x="749263" y="2435719"/>
          <a:ext cx="7015992" cy="6487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655" tIns="68655" rIns="68655" bIns="68655" numCol="1" spcCol="1270" anchor="ctr"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3. </a:t>
          </a:r>
          <a:r>
            <a:rPr lang="en-US" sz="1900" kern="1200" dirty="0" err="1">
              <a:latin typeface="Times New Roman" panose="02020603050405020304" pitchFamily="18" charset="0"/>
              <a:cs typeface="Times New Roman" panose="02020603050405020304" pitchFamily="18" charset="0"/>
            </a:rPr>
            <a:t>Δι</a:t>
          </a:r>
          <a:r>
            <a:rPr lang="en-US" sz="1900" kern="1200" dirty="0">
              <a:latin typeface="Times New Roman" panose="02020603050405020304" pitchFamily="18" charset="0"/>
              <a:cs typeface="Times New Roman" panose="02020603050405020304" pitchFamily="18" charset="0"/>
            </a:rPr>
            <a:t>αφοροποίηση Διδασκαλίας: Παροχή υποστήριξης σε μαθητές με διαφορετικά μαθησιακά στυλ.</a:t>
          </a:r>
        </a:p>
      </dsp:txBody>
      <dsp:txXfrm>
        <a:off x="749263" y="2435719"/>
        <a:ext cx="7015992" cy="648712"/>
      </dsp:txXfrm>
    </dsp:sp>
    <dsp:sp modelId="{0C2F51C1-A261-464E-B699-015F55A3A752}">
      <dsp:nvSpPr>
        <dsp:cNvPr id="0" name=""/>
        <dsp:cNvSpPr/>
      </dsp:nvSpPr>
      <dsp:spPr>
        <a:xfrm>
          <a:off x="0" y="3246610"/>
          <a:ext cx="7765256" cy="648712"/>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767910-6F97-4EB5-880D-38C4CAB3BD2F}">
      <dsp:nvSpPr>
        <dsp:cNvPr id="0" name=""/>
        <dsp:cNvSpPr/>
      </dsp:nvSpPr>
      <dsp:spPr>
        <a:xfrm>
          <a:off x="196235" y="3392570"/>
          <a:ext cx="356792" cy="35679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1B11C243-3498-4F12-831F-57B6643E36A1}">
      <dsp:nvSpPr>
        <dsp:cNvPr id="0" name=""/>
        <dsp:cNvSpPr/>
      </dsp:nvSpPr>
      <dsp:spPr>
        <a:xfrm>
          <a:off x="749263" y="3246610"/>
          <a:ext cx="7015992" cy="6487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655" tIns="68655" rIns="68655" bIns="68655" numCol="1" spcCol="1270" anchor="ctr"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4. </a:t>
          </a:r>
          <a:r>
            <a:rPr lang="en-US" sz="1900" kern="1200" dirty="0" err="1">
              <a:latin typeface="Times New Roman" panose="02020603050405020304" pitchFamily="18" charset="0"/>
              <a:cs typeface="Times New Roman" panose="02020603050405020304" pitchFamily="18" charset="0"/>
            </a:rPr>
            <a:t>Ηθική</a:t>
          </a:r>
          <a:r>
            <a:rPr lang="en-US" sz="1900" kern="1200" dirty="0">
              <a:latin typeface="Times New Roman" panose="02020603050405020304" pitchFamily="18" charset="0"/>
              <a:cs typeface="Times New Roman" panose="02020603050405020304" pitchFamily="18" charset="0"/>
            </a:rPr>
            <a:t> </a:t>
          </a:r>
          <a:r>
            <a:rPr lang="en-US" sz="1900" kern="1200" dirty="0" err="1">
              <a:latin typeface="Times New Roman" panose="02020603050405020304" pitchFamily="18" charset="0"/>
              <a:cs typeface="Times New Roman" panose="02020603050405020304" pitchFamily="18" charset="0"/>
            </a:rPr>
            <a:t>Χρήση</a:t>
          </a:r>
          <a:r>
            <a:rPr lang="en-US" sz="1900" kern="1200" dirty="0">
              <a:latin typeface="Times New Roman" panose="02020603050405020304" pitchFamily="18" charset="0"/>
              <a:cs typeface="Times New Roman" panose="02020603050405020304" pitchFamily="18" charset="0"/>
            </a:rPr>
            <a:t> </a:t>
          </a:r>
          <a:r>
            <a:rPr lang="en-US" sz="1900" kern="1200" dirty="0" err="1">
              <a:latin typeface="Times New Roman" panose="02020603050405020304" pitchFamily="18" charset="0"/>
              <a:cs typeface="Times New Roman" panose="02020603050405020304" pitchFamily="18" charset="0"/>
            </a:rPr>
            <a:t>της</a:t>
          </a:r>
          <a:r>
            <a:rPr lang="en-US" sz="1900" kern="1200" dirty="0">
              <a:latin typeface="Times New Roman" panose="02020603050405020304" pitchFamily="18" charset="0"/>
              <a:cs typeface="Times New Roman" panose="02020603050405020304" pitchFamily="18" charset="0"/>
            </a:rPr>
            <a:t> AI: </a:t>
          </a:r>
          <a:r>
            <a:rPr lang="en-US" sz="1900" kern="1200" dirty="0" err="1">
              <a:latin typeface="Times New Roman" panose="02020603050405020304" pitchFamily="18" charset="0"/>
              <a:cs typeface="Times New Roman" panose="02020603050405020304" pitchFamily="18" charset="0"/>
            </a:rPr>
            <a:t>Δι</a:t>
          </a:r>
          <a:r>
            <a:rPr lang="en-US" sz="1900" kern="1200" dirty="0">
              <a:latin typeface="Times New Roman" panose="02020603050405020304" pitchFamily="18" charset="0"/>
              <a:cs typeface="Times New Roman" panose="02020603050405020304" pitchFamily="18" charset="0"/>
            </a:rPr>
            <a:t>αφάνεια και δεοντολογική αξιοποίηση των δεδομένων.</a:t>
          </a:r>
        </a:p>
      </dsp:txBody>
      <dsp:txXfrm>
        <a:off x="749263" y="3246610"/>
        <a:ext cx="7015992" cy="6487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F9EF72-A231-4C18-8FC8-E1DC337D0C8B}">
      <dsp:nvSpPr>
        <dsp:cNvPr id="0" name=""/>
        <dsp:cNvSpPr/>
      </dsp:nvSpPr>
      <dsp:spPr>
        <a:xfrm>
          <a:off x="0" y="0"/>
          <a:ext cx="6212204" cy="893032"/>
        </a:xfrm>
        <a:prstGeom prst="roundRect">
          <a:avLst>
            <a:gd name="adj" fmla="val 1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a:t>Σχολεία που είχαν απαγορεύσει το </a:t>
          </a:r>
          <a:r>
            <a:rPr lang="en-US" sz="1800" kern="1200"/>
            <a:t>ChatGPT</a:t>
          </a:r>
          <a:r>
            <a:rPr lang="el-GR" sz="1800" kern="1200"/>
            <a:t>, ενσωμάτωσαν στα λογισμικά τους το </a:t>
          </a:r>
          <a:r>
            <a:rPr lang="en-US" sz="1800" kern="1200"/>
            <a:t>Khanmigo.</a:t>
          </a:r>
        </a:p>
      </dsp:txBody>
      <dsp:txXfrm>
        <a:off x="26156" y="26156"/>
        <a:ext cx="5173092" cy="840720"/>
      </dsp:txXfrm>
    </dsp:sp>
    <dsp:sp modelId="{518A16EC-7A7B-4DB9-9F85-B448A32D7373}">
      <dsp:nvSpPr>
        <dsp:cNvPr id="0" name=""/>
        <dsp:cNvSpPr/>
      </dsp:nvSpPr>
      <dsp:spPr>
        <a:xfrm>
          <a:off x="520272" y="1055401"/>
          <a:ext cx="6212204" cy="893032"/>
        </a:xfrm>
        <a:prstGeom prst="roundRect">
          <a:avLst>
            <a:gd name="adj" fmla="val 10000"/>
          </a:avLst>
        </a:prstGeom>
        <a:gradFill rotWithShape="0">
          <a:gsLst>
            <a:gs pos="0">
              <a:schemeClr val="accent2">
                <a:hueOff val="-236686"/>
                <a:satOff val="-1956"/>
                <a:lumOff val="-4183"/>
                <a:alphaOff val="0"/>
                <a:tint val="96000"/>
                <a:lumMod val="104000"/>
              </a:schemeClr>
            </a:gs>
            <a:gs pos="100000">
              <a:schemeClr val="accent2">
                <a:hueOff val="-236686"/>
                <a:satOff val="-1956"/>
                <a:lumOff val="-4183"/>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dirty="0"/>
            <a:t>Είναι δωρεάν. Διατίθεται μόνο στις ΗΠΑ.</a:t>
          </a:r>
          <a:endParaRPr lang="en-US" sz="1800" kern="1200" dirty="0"/>
        </a:p>
      </dsp:txBody>
      <dsp:txXfrm>
        <a:off x="546428" y="1081557"/>
        <a:ext cx="5059149" cy="840720"/>
      </dsp:txXfrm>
    </dsp:sp>
    <dsp:sp modelId="{0A94DCEC-17C0-436B-BB0C-8CFEFBFD39C6}">
      <dsp:nvSpPr>
        <dsp:cNvPr id="0" name=""/>
        <dsp:cNvSpPr/>
      </dsp:nvSpPr>
      <dsp:spPr>
        <a:xfrm>
          <a:off x="1032779" y="2110803"/>
          <a:ext cx="6212204" cy="893032"/>
        </a:xfrm>
        <a:prstGeom prst="roundRect">
          <a:avLst>
            <a:gd name="adj" fmla="val 10000"/>
          </a:avLst>
        </a:prstGeom>
        <a:gradFill rotWithShape="0">
          <a:gsLst>
            <a:gs pos="0">
              <a:schemeClr val="accent2">
                <a:hueOff val="-473373"/>
                <a:satOff val="-3912"/>
                <a:lumOff val="-8366"/>
                <a:alphaOff val="0"/>
                <a:tint val="96000"/>
                <a:lumMod val="104000"/>
              </a:schemeClr>
            </a:gs>
            <a:gs pos="100000">
              <a:schemeClr val="accent2">
                <a:hueOff val="-473373"/>
                <a:satOff val="-3912"/>
                <a:lumOff val="-8366"/>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dirty="0"/>
            <a:t>Κάνει απλοϊκή χρήση της γλώσσας.</a:t>
          </a:r>
          <a:endParaRPr lang="en-US" sz="1800" kern="1200" dirty="0"/>
        </a:p>
      </dsp:txBody>
      <dsp:txXfrm>
        <a:off x="1058935" y="2136959"/>
        <a:ext cx="5066915" cy="840720"/>
      </dsp:txXfrm>
    </dsp:sp>
    <dsp:sp modelId="{1874BECF-9B56-4BDE-84D3-E001D8E3FBEA}">
      <dsp:nvSpPr>
        <dsp:cNvPr id="0" name=""/>
        <dsp:cNvSpPr/>
      </dsp:nvSpPr>
      <dsp:spPr>
        <a:xfrm>
          <a:off x="1553051" y="3166204"/>
          <a:ext cx="6212204" cy="893032"/>
        </a:xfrm>
        <a:prstGeom prst="roundRect">
          <a:avLst>
            <a:gd name="adj" fmla="val 10000"/>
          </a:avLst>
        </a:prstGeom>
        <a:gradFill rotWithShape="0">
          <a:gsLst>
            <a:gs pos="0">
              <a:schemeClr val="accent2">
                <a:hueOff val="-710059"/>
                <a:satOff val="-5868"/>
                <a:lumOff val="-12549"/>
                <a:alphaOff val="0"/>
                <a:tint val="96000"/>
                <a:lumMod val="104000"/>
              </a:schemeClr>
            </a:gs>
            <a:gs pos="100000">
              <a:schemeClr val="accent2">
                <a:hueOff val="-710059"/>
                <a:satOff val="-5868"/>
                <a:lumOff val="-12549"/>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l-GR" sz="1800" kern="1200"/>
            <a:t>Έχει μνήμη σε αντίθεση με το </a:t>
          </a:r>
          <a:r>
            <a:rPr lang="en-US" sz="1800" kern="1200"/>
            <a:t>ChatGPT.</a:t>
          </a:r>
        </a:p>
      </dsp:txBody>
      <dsp:txXfrm>
        <a:off x="1579207" y="3192360"/>
        <a:ext cx="5059149" cy="840720"/>
      </dsp:txXfrm>
    </dsp:sp>
    <dsp:sp modelId="{B5920806-7BEA-45E7-BD51-7483AE4F8C79}">
      <dsp:nvSpPr>
        <dsp:cNvPr id="0" name=""/>
        <dsp:cNvSpPr/>
      </dsp:nvSpPr>
      <dsp:spPr>
        <a:xfrm>
          <a:off x="5631733" y="683981"/>
          <a:ext cx="580470" cy="580470"/>
        </a:xfrm>
        <a:prstGeom prst="downArrow">
          <a:avLst>
            <a:gd name="adj1" fmla="val 55000"/>
            <a:gd name="adj2" fmla="val 45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5762339" y="683981"/>
        <a:ext cx="319258" cy="436804"/>
      </dsp:txXfrm>
    </dsp:sp>
    <dsp:sp modelId="{D9A77226-7840-42AF-814F-9F6631380B40}">
      <dsp:nvSpPr>
        <dsp:cNvPr id="0" name=""/>
        <dsp:cNvSpPr/>
      </dsp:nvSpPr>
      <dsp:spPr>
        <a:xfrm>
          <a:off x="6152006" y="1739383"/>
          <a:ext cx="580470" cy="580470"/>
        </a:xfrm>
        <a:prstGeom prst="downArrow">
          <a:avLst>
            <a:gd name="adj1" fmla="val 55000"/>
            <a:gd name="adj2" fmla="val 45000"/>
          </a:avLst>
        </a:prstGeom>
        <a:solidFill>
          <a:schemeClr val="accent2">
            <a:tint val="40000"/>
            <a:alpha val="90000"/>
            <a:hueOff val="-478733"/>
            <a:satOff val="-5827"/>
            <a:lumOff val="-1256"/>
            <a:alphaOff val="0"/>
          </a:schemeClr>
        </a:solidFill>
        <a:ln w="9525" cap="rnd" cmpd="sng" algn="ctr">
          <a:solidFill>
            <a:schemeClr val="accent2">
              <a:tint val="40000"/>
              <a:alpha val="90000"/>
              <a:hueOff val="-478733"/>
              <a:satOff val="-5827"/>
              <a:lumOff val="-125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6282612" y="1739383"/>
        <a:ext cx="319258" cy="436804"/>
      </dsp:txXfrm>
    </dsp:sp>
    <dsp:sp modelId="{B8E611CC-0A1A-4206-837D-734D814D5176}">
      <dsp:nvSpPr>
        <dsp:cNvPr id="0" name=""/>
        <dsp:cNvSpPr/>
      </dsp:nvSpPr>
      <dsp:spPr>
        <a:xfrm>
          <a:off x="6664512" y="2794784"/>
          <a:ext cx="580470" cy="580470"/>
        </a:xfrm>
        <a:prstGeom prst="downArrow">
          <a:avLst>
            <a:gd name="adj1" fmla="val 55000"/>
            <a:gd name="adj2" fmla="val 45000"/>
          </a:avLst>
        </a:prstGeom>
        <a:solidFill>
          <a:schemeClr val="accent2">
            <a:tint val="40000"/>
            <a:alpha val="90000"/>
            <a:hueOff val="-957465"/>
            <a:satOff val="-11655"/>
            <a:lumOff val="-2511"/>
            <a:alphaOff val="0"/>
          </a:schemeClr>
        </a:solidFill>
        <a:ln w="9525" cap="rnd" cmpd="sng" algn="ctr">
          <a:solidFill>
            <a:schemeClr val="accent2">
              <a:tint val="40000"/>
              <a:alpha val="90000"/>
              <a:hueOff val="-957465"/>
              <a:satOff val="-11655"/>
              <a:lumOff val="-25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6795118" y="2794784"/>
        <a:ext cx="319258" cy="4368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C1C14-3BA8-45F0-A991-46D368155D57}">
      <dsp:nvSpPr>
        <dsp:cNvPr id="0" name=""/>
        <dsp:cNvSpPr/>
      </dsp:nvSpPr>
      <dsp:spPr>
        <a:xfrm>
          <a:off x="458505" y="269862"/>
          <a:ext cx="3884913" cy="3884913"/>
        </a:xfrm>
        <a:prstGeom prst="pie">
          <a:avLst>
            <a:gd name="adj1" fmla="val 16200000"/>
            <a:gd name="adj2" fmla="val 198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GR" sz="900" b="1" kern="1200" dirty="0">
              <a:latin typeface="Times New Roman" panose="02020603050405020304" pitchFamily="18" charset="0"/>
              <a:cs typeface="Times New Roman" panose="02020603050405020304" pitchFamily="18" charset="0"/>
            </a:rPr>
            <a:t>Εξατομίκευση της μάθησης</a:t>
          </a:r>
          <a:br>
            <a:rPr lang="el-GR" sz="900" kern="1200" dirty="0">
              <a:latin typeface="Times New Roman" panose="02020603050405020304" pitchFamily="18" charset="0"/>
              <a:cs typeface="Times New Roman" panose="02020603050405020304" pitchFamily="18" charset="0"/>
            </a:rPr>
          </a:br>
          <a:r>
            <a:rPr lang="el-GR" sz="900" kern="1200" dirty="0">
              <a:latin typeface="Times New Roman" panose="02020603050405020304" pitchFamily="18" charset="0"/>
              <a:cs typeface="Times New Roman" panose="02020603050405020304" pitchFamily="18" charset="0"/>
            </a:rPr>
            <a:t>✔ Η AI προσαρμόζει τη διδασκαλία στις ανάγκες κάθε μαθητή, δημιουργώντας ένα πιο προσωπικό μαθησιακό μονοπάτι.</a:t>
          </a:r>
          <a:endParaRPr lang="en-US" sz="900" kern="1200" dirty="0">
            <a:latin typeface="Times New Roman" panose="02020603050405020304" pitchFamily="18" charset="0"/>
            <a:cs typeface="Times New Roman" panose="02020603050405020304" pitchFamily="18" charset="0"/>
          </a:endParaRPr>
        </a:p>
      </dsp:txBody>
      <dsp:txXfrm>
        <a:off x="2442586" y="686103"/>
        <a:ext cx="1133099" cy="832481"/>
      </dsp:txXfrm>
    </dsp:sp>
    <dsp:sp modelId="{12F6D2B3-91A7-44E2-8A6F-8961F8F7D273}">
      <dsp:nvSpPr>
        <dsp:cNvPr id="0" name=""/>
        <dsp:cNvSpPr/>
      </dsp:nvSpPr>
      <dsp:spPr>
        <a:xfrm>
          <a:off x="342883" y="470120"/>
          <a:ext cx="3884913" cy="3884913"/>
        </a:xfrm>
        <a:prstGeom prst="pie">
          <a:avLst>
            <a:gd name="adj1" fmla="val 19800000"/>
            <a:gd name="adj2" fmla="val 18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GR" sz="900" b="1" kern="1200" dirty="0">
              <a:latin typeface="Times New Roman" panose="02020603050405020304" pitchFamily="18" charset="0"/>
              <a:cs typeface="Times New Roman" panose="02020603050405020304" pitchFamily="18" charset="0"/>
            </a:rPr>
            <a:t>Πρόσβαση στην εκπαίδευση για όλους</a:t>
          </a:r>
          <a:br>
            <a:rPr lang="el-GR" sz="900" kern="1200" dirty="0">
              <a:latin typeface="Times New Roman" panose="02020603050405020304" pitchFamily="18" charset="0"/>
              <a:cs typeface="Times New Roman" panose="02020603050405020304" pitchFamily="18" charset="0"/>
            </a:rPr>
          </a:br>
          <a:r>
            <a:rPr lang="el-GR" sz="900" kern="1200" dirty="0">
              <a:latin typeface="Times New Roman" panose="02020603050405020304" pitchFamily="18" charset="0"/>
              <a:cs typeface="Times New Roman" panose="02020603050405020304" pitchFamily="18" charset="0"/>
            </a:rPr>
            <a:t>✔ Μειώνει τις ανισότητες, παρέχοντας υψηλής ποιότητας διδασκαλία σε μαθητές από διαφορετικά κοινωνικοοικονομικά υπόβαθρα.</a:t>
          </a:r>
          <a:endParaRPr lang="en-US" sz="900" kern="1200" dirty="0">
            <a:latin typeface="Times New Roman" panose="02020603050405020304" pitchFamily="18" charset="0"/>
            <a:cs typeface="Times New Roman" panose="02020603050405020304" pitchFamily="18" charset="0"/>
          </a:endParaRPr>
        </a:p>
      </dsp:txBody>
      <dsp:txXfrm>
        <a:off x="3002198" y="2019461"/>
        <a:ext cx="1174723" cy="786232"/>
      </dsp:txXfrm>
    </dsp:sp>
    <dsp:sp modelId="{9249FCDD-F34C-485C-81CB-250CA8A1FEAE}">
      <dsp:nvSpPr>
        <dsp:cNvPr id="0" name=""/>
        <dsp:cNvSpPr/>
      </dsp:nvSpPr>
      <dsp:spPr>
        <a:xfrm>
          <a:off x="342883" y="470120"/>
          <a:ext cx="3884913" cy="3884913"/>
        </a:xfrm>
        <a:prstGeom prst="pie">
          <a:avLst>
            <a:gd name="adj1" fmla="val 1800000"/>
            <a:gd name="adj2" fmla="val 54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l-GR" sz="700" b="1" kern="1200" dirty="0">
              <a:latin typeface="Times New Roman" panose="02020603050405020304" pitchFamily="18" charset="0"/>
              <a:cs typeface="Times New Roman" panose="02020603050405020304" pitchFamily="18" charset="0"/>
            </a:rPr>
            <a:t>Συνεργασία ανθρώπου και AI</a:t>
          </a:r>
          <a:br>
            <a:rPr lang="el-GR" sz="700" kern="1200" dirty="0">
              <a:latin typeface="Times New Roman" panose="02020603050405020304" pitchFamily="18" charset="0"/>
              <a:cs typeface="Times New Roman" panose="02020603050405020304" pitchFamily="18" charset="0"/>
            </a:rPr>
          </a:br>
          <a:r>
            <a:rPr lang="el-GR" sz="700" kern="1200" dirty="0">
              <a:latin typeface="Times New Roman" panose="02020603050405020304" pitchFamily="18" charset="0"/>
              <a:cs typeface="Times New Roman" panose="02020603050405020304" pitchFamily="18" charset="0"/>
            </a:rPr>
            <a:t>✔ Η AI δεν αντικαθιστά τους δασκάλους, αλλά τους υποστηρίζει, βελτιώνοντας την αποτελεσματικότητά τους και δίνοντάς τους περισσότερο χρόνο για εξατομικευμένη αλληλεπίδραση.</a:t>
          </a:r>
          <a:endParaRPr lang="en-US" sz="700" kern="1200" dirty="0">
            <a:latin typeface="Times New Roman" panose="02020603050405020304" pitchFamily="18" charset="0"/>
            <a:cs typeface="Times New Roman" panose="02020603050405020304" pitchFamily="18" charset="0"/>
          </a:endParaRPr>
        </a:p>
      </dsp:txBody>
      <dsp:txXfrm>
        <a:off x="2326963" y="3106312"/>
        <a:ext cx="1133099" cy="832481"/>
      </dsp:txXfrm>
    </dsp:sp>
    <dsp:sp modelId="{3F2E74E7-E4C9-4D2B-A11B-AC825202F18C}">
      <dsp:nvSpPr>
        <dsp:cNvPr id="0" name=""/>
        <dsp:cNvSpPr/>
      </dsp:nvSpPr>
      <dsp:spPr>
        <a:xfrm>
          <a:off x="342883" y="470120"/>
          <a:ext cx="3884913" cy="3884913"/>
        </a:xfrm>
        <a:prstGeom prst="pie">
          <a:avLst>
            <a:gd name="adj1" fmla="val 5400000"/>
            <a:gd name="adj2" fmla="val 90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GR" sz="900" b="1" kern="1200" dirty="0">
              <a:latin typeface="Times New Roman" panose="02020603050405020304" pitchFamily="18" charset="0"/>
              <a:cs typeface="Times New Roman" panose="02020603050405020304" pitchFamily="18" charset="0"/>
            </a:rPr>
            <a:t>Διαρκής ανατροφοδότηση και προσαρμογή</a:t>
          </a:r>
          <a:br>
            <a:rPr lang="el-GR" sz="900" kern="1200" dirty="0">
              <a:latin typeface="Times New Roman" panose="02020603050405020304" pitchFamily="18" charset="0"/>
              <a:cs typeface="Times New Roman" panose="02020603050405020304" pitchFamily="18" charset="0"/>
            </a:rPr>
          </a:br>
          <a:r>
            <a:rPr lang="el-GR" sz="900" kern="1200" dirty="0">
              <a:latin typeface="Times New Roman" panose="02020603050405020304" pitchFamily="18" charset="0"/>
              <a:cs typeface="Times New Roman" panose="02020603050405020304" pitchFamily="18" charset="0"/>
            </a:rPr>
            <a:t>✔ Αναγνωρίζει τις δυσκολίες των μαθητών σε πραγματικό χρόνο και προσαρμόζει το υλικό για πιο αποδοτική μάθηση.</a:t>
          </a:r>
          <a:endParaRPr lang="en-US" sz="900" kern="1200" dirty="0">
            <a:latin typeface="Times New Roman" panose="02020603050405020304" pitchFamily="18" charset="0"/>
            <a:cs typeface="Times New Roman" panose="02020603050405020304" pitchFamily="18" charset="0"/>
          </a:endParaRPr>
        </a:p>
      </dsp:txBody>
      <dsp:txXfrm>
        <a:off x="1110615" y="3106312"/>
        <a:ext cx="1133099" cy="832481"/>
      </dsp:txXfrm>
    </dsp:sp>
    <dsp:sp modelId="{2C6667D4-952A-48A8-B789-EDFB6F8D46C1}">
      <dsp:nvSpPr>
        <dsp:cNvPr id="0" name=""/>
        <dsp:cNvSpPr/>
      </dsp:nvSpPr>
      <dsp:spPr>
        <a:xfrm>
          <a:off x="342883" y="470120"/>
          <a:ext cx="3884913" cy="3884913"/>
        </a:xfrm>
        <a:prstGeom prst="pie">
          <a:avLst>
            <a:gd name="adj1" fmla="val 9000000"/>
            <a:gd name="adj2" fmla="val 126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l-GR" sz="900" b="1" kern="1200" dirty="0">
              <a:latin typeface="Times New Roman" panose="02020603050405020304" pitchFamily="18" charset="0"/>
              <a:cs typeface="Times New Roman" panose="02020603050405020304" pitchFamily="18" charset="0"/>
            </a:rPr>
            <a:t>Ηθική χρήση της AI</a:t>
          </a:r>
          <a:br>
            <a:rPr lang="el-GR" sz="900" kern="1200" dirty="0">
              <a:latin typeface="Times New Roman" panose="02020603050405020304" pitchFamily="18" charset="0"/>
              <a:cs typeface="Times New Roman" panose="02020603050405020304" pitchFamily="18" charset="0"/>
            </a:rPr>
          </a:br>
          <a:r>
            <a:rPr lang="el-GR" sz="900" kern="1200" dirty="0">
              <a:latin typeface="Times New Roman" panose="02020603050405020304" pitchFamily="18" charset="0"/>
              <a:cs typeface="Times New Roman" panose="02020603050405020304" pitchFamily="18" charset="0"/>
            </a:rPr>
            <a:t>✔ Η εφαρμογή της πρέπει να γίνεται με διαφάνεια, δικαιοσύνη και προστασία της </a:t>
          </a:r>
          <a:r>
            <a:rPr lang="el-GR" sz="900" kern="1200" dirty="0" err="1">
              <a:latin typeface="Times New Roman" panose="02020603050405020304" pitchFamily="18" charset="0"/>
              <a:cs typeface="Times New Roman" panose="02020603050405020304" pitchFamily="18" charset="0"/>
            </a:rPr>
            <a:t>ιδιωτικότητας</a:t>
          </a:r>
          <a:r>
            <a:rPr lang="el-GR" sz="900" kern="1200" dirty="0">
              <a:latin typeface="Times New Roman" panose="02020603050405020304" pitchFamily="18" charset="0"/>
              <a:cs typeface="Times New Roman" panose="02020603050405020304" pitchFamily="18" charset="0"/>
            </a:rPr>
            <a:t> των μαθητών.</a:t>
          </a:r>
          <a:endParaRPr lang="en-US" sz="900" kern="1200" dirty="0">
            <a:latin typeface="Times New Roman" panose="02020603050405020304" pitchFamily="18" charset="0"/>
            <a:cs typeface="Times New Roman" panose="02020603050405020304" pitchFamily="18" charset="0"/>
          </a:endParaRPr>
        </a:p>
      </dsp:txBody>
      <dsp:txXfrm>
        <a:off x="403006" y="2019461"/>
        <a:ext cx="1174723" cy="786232"/>
      </dsp:txXfrm>
    </dsp:sp>
    <dsp:sp modelId="{D078F71E-DFE5-4F22-A23F-3EE10F9246A8}">
      <dsp:nvSpPr>
        <dsp:cNvPr id="0" name=""/>
        <dsp:cNvSpPr/>
      </dsp:nvSpPr>
      <dsp:spPr>
        <a:xfrm>
          <a:off x="342883" y="470120"/>
          <a:ext cx="3884913" cy="3884913"/>
        </a:xfrm>
        <a:prstGeom prst="pie">
          <a:avLst>
            <a:gd name="adj1" fmla="val 126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b="1" kern="1200" dirty="0">
              <a:latin typeface="Times New Roman" panose="02020603050405020304" pitchFamily="18" charset="0"/>
              <a:cs typeface="Times New Roman" panose="02020603050405020304" pitchFamily="18" charset="0"/>
            </a:rPr>
            <a:t>Ανάπτυξη δεξιοτήτων για το μέλλον</a:t>
          </a:r>
          <a:br>
            <a:rPr lang="el-GR" sz="800" kern="1200" dirty="0">
              <a:latin typeface="Times New Roman" panose="02020603050405020304" pitchFamily="18" charset="0"/>
              <a:cs typeface="Times New Roman" panose="02020603050405020304" pitchFamily="18" charset="0"/>
            </a:rPr>
          </a:br>
          <a:r>
            <a:rPr lang="el-GR" sz="800" kern="1200" dirty="0">
              <a:latin typeface="Times New Roman" panose="02020603050405020304" pitchFamily="18" charset="0"/>
              <a:cs typeface="Times New Roman" panose="02020603050405020304" pitchFamily="18" charset="0"/>
            </a:rPr>
            <a:t>✔ Συμβάλλει στην καλλιέργεια της κριτικής σκέψης, της δημιουργικότητας και της προσαρμοστικότητας.</a:t>
          </a:r>
          <a:endParaRPr lang="en-US" sz="800" kern="1200" dirty="0">
            <a:latin typeface="Times New Roman" panose="02020603050405020304" pitchFamily="18" charset="0"/>
            <a:cs typeface="Times New Roman" panose="02020603050405020304" pitchFamily="18" charset="0"/>
          </a:endParaRPr>
        </a:p>
      </dsp:txBody>
      <dsp:txXfrm>
        <a:off x="1110615" y="886361"/>
        <a:ext cx="1133099" cy="8324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E88EB5-6144-4BC4-93EB-8B8014A17FC0}">
      <dsp:nvSpPr>
        <dsp:cNvPr id="0" name=""/>
        <dsp:cNvSpPr/>
      </dsp:nvSpPr>
      <dsp:spPr>
        <a:xfrm>
          <a:off x="0" y="0"/>
          <a:ext cx="6600523" cy="121762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l-GR" sz="1400" kern="1200" dirty="0">
              <a:latin typeface="Times New Roman" panose="02020603050405020304" pitchFamily="18" charset="0"/>
              <a:cs typeface="Times New Roman" panose="02020603050405020304" pitchFamily="18" charset="0"/>
            </a:rPr>
            <a:t>Α</a:t>
          </a:r>
          <a:r>
            <a:rPr lang="el-GR" sz="1400" b="1" kern="1200" dirty="0">
              <a:latin typeface="Times New Roman" panose="02020603050405020304" pitchFamily="18" charset="0"/>
              <a:cs typeface="Times New Roman" panose="02020603050405020304" pitchFamily="18" charset="0"/>
            </a:rPr>
            <a:t>ντιμετώπιση Μαθησιακών Κενών</a:t>
          </a:r>
          <a:r>
            <a:rPr lang="el-GR" sz="1400" kern="1200" dirty="0">
              <a:latin typeface="Times New Roman" panose="02020603050405020304" pitchFamily="18" charset="0"/>
              <a:cs typeface="Times New Roman" panose="02020603050405020304" pitchFamily="18" charset="0"/>
            </a:rPr>
            <a:t>: Παροχή εξατομικευμένης μάθησης για την υπέρβαση γεωγραφικών και κοινωνικών περιορισμών.</a:t>
          </a:r>
          <a:endParaRPr lang="en-US" sz="1400" kern="1200" dirty="0">
            <a:latin typeface="Times New Roman" panose="02020603050405020304" pitchFamily="18" charset="0"/>
            <a:cs typeface="Times New Roman" panose="02020603050405020304" pitchFamily="18" charset="0"/>
          </a:endParaRPr>
        </a:p>
      </dsp:txBody>
      <dsp:txXfrm>
        <a:off x="35663" y="35663"/>
        <a:ext cx="5286611" cy="1146299"/>
      </dsp:txXfrm>
    </dsp:sp>
    <dsp:sp modelId="{885A090E-E735-443E-9A2E-613FA107B482}">
      <dsp:nvSpPr>
        <dsp:cNvPr id="0" name=""/>
        <dsp:cNvSpPr/>
      </dsp:nvSpPr>
      <dsp:spPr>
        <a:xfrm>
          <a:off x="582399" y="1420562"/>
          <a:ext cx="6600523" cy="121762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l-GR" sz="1600" b="1" kern="1200" dirty="0">
              <a:latin typeface="Times New Roman" panose="02020603050405020304" pitchFamily="18" charset="0"/>
              <a:cs typeface="Times New Roman" panose="02020603050405020304" pitchFamily="18" charset="0"/>
            </a:rPr>
            <a:t>AI Δάσκαλος &amp; Σωκρατική Μέθοδος</a:t>
          </a:r>
          <a:r>
            <a:rPr lang="el-GR" sz="1600" kern="1200" dirty="0">
              <a:latin typeface="Times New Roman" panose="02020603050405020304" pitchFamily="18" charset="0"/>
              <a:cs typeface="Times New Roman" panose="02020603050405020304" pitchFamily="18" charset="0"/>
            </a:rPr>
            <a:t>: Προωθείτε η κριτική σκέψη των μαθητών, θέτοντας ερωτήσεις και οδηγώντας τους στη σκέψη χωρίς να δίνει άμεσες απαντήσεις.</a:t>
          </a:r>
          <a:endParaRPr lang="en-US" sz="1600" kern="1200" dirty="0">
            <a:latin typeface="Times New Roman" panose="02020603050405020304" pitchFamily="18" charset="0"/>
            <a:cs typeface="Times New Roman" panose="02020603050405020304" pitchFamily="18" charset="0"/>
          </a:endParaRPr>
        </a:p>
      </dsp:txBody>
      <dsp:txXfrm>
        <a:off x="618062" y="1456225"/>
        <a:ext cx="5155342" cy="1146299"/>
      </dsp:txXfrm>
    </dsp:sp>
    <dsp:sp modelId="{4FDAC09E-3FB6-4E7D-A805-789F74548B67}">
      <dsp:nvSpPr>
        <dsp:cNvPr id="0" name=""/>
        <dsp:cNvSpPr/>
      </dsp:nvSpPr>
      <dsp:spPr>
        <a:xfrm>
          <a:off x="1164798" y="2841125"/>
          <a:ext cx="6600523" cy="121762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l-GR" sz="1400" b="1" kern="1200" dirty="0">
              <a:latin typeface="Times New Roman" panose="02020603050405020304" pitchFamily="18" charset="0"/>
              <a:cs typeface="Times New Roman" panose="02020603050405020304" pitchFamily="18" charset="0"/>
            </a:rPr>
            <a:t>Δυνατότητες AI</a:t>
          </a:r>
          <a:r>
            <a:rPr lang="el-GR" sz="1400" kern="1200" dirty="0">
              <a:latin typeface="Times New Roman" panose="02020603050405020304" pitchFamily="18" charset="0"/>
              <a:cs typeface="Times New Roman" panose="02020603050405020304" pitchFamily="18" charset="0"/>
            </a:rPr>
            <a:t>: Παρουσίαση προόδου μαθητών, συζητήσεις και καθοδήγηση επαγγελματικού προσανατολισμού, ενίσχυση των γνωστικών και κοινωνικών δεξιοτήτων των μαθητών.</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l-GR" sz="1400" b="1" kern="1200" dirty="0">
              <a:latin typeface="Times New Roman" panose="02020603050405020304" pitchFamily="18" charset="0"/>
              <a:cs typeface="Times New Roman" panose="02020603050405020304" pitchFamily="18" charset="0"/>
            </a:rPr>
            <a:t>Ψυχολογική Επίδραση</a:t>
          </a:r>
          <a:r>
            <a:rPr lang="el-GR" sz="1400" kern="1200" dirty="0">
              <a:latin typeface="Times New Roman" panose="02020603050405020304" pitchFamily="18" charset="0"/>
              <a:cs typeface="Times New Roman" panose="02020603050405020304" pitchFamily="18" charset="0"/>
            </a:rPr>
            <a:t>: Ενίσχυση της αυτοεκτίμησης των μαθητών, ανάπτυξη της κριτικής σκέψης και ενδυνάμωση της μάθησης μέσω εξατομίκευσης.</a:t>
          </a:r>
          <a:endParaRPr lang="en-US" sz="1400" kern="1200" dirty="0">
            <a:latin typeface="Times New Roman" panose="02020603050405020304" pitchFamily="18" charset="0"/>
            <a:cs typeface="Times New Roman" panose="02020603050405020304" pitchFamily="18" charset="0"/>
          </a:endParaRPr>
        </a:p>
      </dsp:txBody>
      <dsp:txXfrm>
        <a:off x="1200461" y="2876788"/>
        <a:ext cx="5155342" cy="1146299"/>
      </dsp:txXfrm>
    </dsp:sp>
    <dsp:sp modelId="{FF77C67D-1648-4E53-81F6-74362BA92FAE}">
      <dsp:nvSpPr>
        <dsp:cNvPr id="0" name=""/>
        <dsp:cNvSpPr/>
      </dsp:nvSpPr>
      <dsp:spPr>
        <a:xfrm>
          <a:off x="5809067" y="923365"/>
          <a:ext cx="791456" cy="791456"/>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5987145" y="923365"/>
        <a:ext cx="435300" cy="595571"/>
      </dsp:txXfrm>
    </dsp:sp>
    <dsp:sp modelId="{0A84E825-D0BD-4BD6-9343-C5D33A2188B8}">
      <dsp:nvSpPr>
        <dsp:cNvPr id="0" name=""/>
        <dsp:cNvSpPr/>
      </dsp:nvSpPr>
      <dsp:spPr>
        <a:xfrm>
          <a:off x="6391466" y="2335811"/>
          <a:ext cx="791456" cy="791456"/>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6569544" y="2335811"/>
        <a:ext cx="435300" cy="59557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3D0D2F-A46B-43FE-8055-2C25BF73E07D}">
      <dsp:nvSpPr>
        <dsp:cNvPr id="0" name=""/>
        <dsp:cNvSpPr/>
      </dsp:nvSpPr>
      <dsp:spPr>
        <a:xfrm>
          <a:off x="4384356" y="90862"/>
          <a:ext cx="1437027" cy="1437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l-GR" sz="1300" kern="1200" dirty="0"/>
            <a:t>Βοήθεια σε μαθητές: Διάλογος με το </a:t>
          </a:r>
          <a:r>
            <a:rPr lang="el-GR" sz="1300" kern="1200" dirty="0" err="1"/>
            <a:t>Khanmigo</a:t>
          </a:r>
          <a:r>
            <a:rPr lang="el-GR" sz="1300" kern="1200" dirty="0"/>
            <a:t> για επίλυση ασκήσεων, κατανόηση εννοιών.</a:t>
          </a:r>
          <a:endParaRPr lang="en-US" sz="1300" kern="1200" dirty="0"/>
        </a:p>
      </dsp:txBody>
      <dsp:txXfrm>
        <a:off x="4384356" y="90862"/>
        <a:ext cx="1437027" cy="1437027"/>
      </dsp:txXfrm>
    </dsp:sp>
    <dsp:sp modelId="{BDE1C094-431A-407D-97B3-58C3A586DA96}">
      <dsp:nvSpPr>
        <dsp:cNvPr id="0" name=""/>
        <dsp:cNvSpPr/>
      </dsp:nvSpPr>
      <dsp:spPr>
        <a:xfrm>
          <a:off x="1853373" y="363"/>
          <a:ext cx="4058509" cy="4058509"/>
        </a:xfrm>
        <a:prstGeom prst="circularArrow">
          <a:avLst>
            <a:gd name="adj1" fmla="val 6905"/>
            <a:gd name="adj2" fmla="val 465547"/>
            <a:gd name="adj3" fmla="val 548596"/>
            <a:gd name="adj4" fmla="val 20585857"/>
            <a:gd name="adj5" fmla="val 8055"/>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5D3D1A7B-67E0-4237-AF79-7EDEA985F5BF}">
      <dsp:nvSpPr>
        <dsp:cNvPr id="0" name=""/>
        <dsp:cNvSpPr/>
      </dsp:nvSpPr>
      <dsp:spPr>
        <a:xfrm>
          <a:off x="4384356" y="2531346"/>
          <a:ext cx="1437027" cy="1437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l-GR" sz="1300" kern="1200" dirty="0"/>
            <a:t>Υποστήριξη διδασκόντων: Εξατομίκευση μαθημάτων και ανάλυση απόδοσης μαθητών.</a:t>
          </a:r>
          <a:endParaRPr lang="en-US" sz="1300" kern="1200" dirty="0"/>
        </a:p>
      </dsp:txBody>
      <dsp:txXfrm>
        <a:off x="4384356" y="2531346"/>
        <a:ext cx="1437027" cy="1437027"/>
      </dsp:txXfrm>
    </dsp:sp>
    <dsp:sp modelId="{E4753DB7-C1FE-43BB-BACB-D8F1BC430538}">
      <dsp:nvSpPr>
        <dsp:cNvPr id="0" name=""/>
        <dsp:cNvSpPr/>
      </dsp:nvSpPr>
      <dsp:spPr>
        <a:xfrm>
          <a:off x="1853373" y="363"/>
          <a:ext cx="4058509" cy="4058509"/>
        </a:xfrm>
        <a:prstGeom prst="circularArrow">
          <a:avLst>
            <a:gd name="adj1" fmla="val 6905"/>
            <a:gd name="adj2" fmla="val 465547"/>
            <a:gd name="adj3" fmla="val 5948596"/>
            <a:gd name="adj4" fmla="val 4385857"/>
            <a:gd name="adj5" fmla="val 8055"/>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FA99B22A-3F1D-4FD0-91E4-244CC40B442E}">
      <dsp:nvSpPr>
        <dsp:cNvPr id="0" name=""/>
        <dsp:cNvSpPr/>
      </dsp:nvSpPr>
      <dsp:spPr>
        <a:xfrm>
          <a:off x="1943872" y="2531346"/>
          <a:ext cx="1437027" cy="1437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l-GR" sz="1300" kern="1200" dirty="0"/>
            <a:t>Ανάλυση Προόδου: Χρήση AI για καταγραφή και πρόβλεψη μαθησιακής πορείας.</a:t>
          </a:r>
          <a:endParaRPr lang="en-US" sz="1300" kern="1200" dirty="0"/>
        </a:p>
      </dsp:txBody>
      <dsp:txXfrm>
        <a:off x="1943872" y="2531346"/>
        <a:ext cx="1437027" cy="1437027"/>
      </dsp:txXfrm>
    </dsp:sp>
    <dsp:sp modelId="{FD6282FA-52D7-46BB-B384-44ADF9675457}">
      <dsp:nvSpPr>
        <dsp:cNvPr id="0" name=""/>
        <dsp:cNvSpPr/>
      </dsp:nvSpPr>
      <dsp:spPr>
        <a:xfrm>
          <a:off x="1853373" y="363"/>
          <a:ext cx="4058509" cy="4058509"/>
        </a:xfrm>
        <a:prstGeom prst="circularArrow">
          <a:avLst>
            <a:gd name="adj1" fmla="val 6905"/>
            <a:gd name="adj2" fmla="val 465547"/>
            <a:gd name="adj3" fmla="val 11348596"/>
            <a:gd name="adj4" fmla="val 9785857"/>
            <a:gd name="adj5" fmla="val 8055"/>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FB4D84D9-B3D5-4ACC-8AB3-B3FC9DD5853D}">
      <dsp:nvSpPr>
        <dsp:cNvPr id="0" name=""/>
        <dsp:cNvSpPr/>
      </dsp:nvSpPr>
      <dsp:spPr>
        <a:xfrm>
          <a:off x="1943872" y="90862"/>
          <a:ext cx="1437027" cy="1437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l-GR" sz="1300" kern="1200" dirty="0" err="1"/>
            <a:t>Διαδραστικές</a:t>
          </a:r>
          <a:r>
            <a:rPr lang="el-GR" sz="1300" kern="1200" dirty="0"/>
            <a:t> Δραστηριότητες: Σενάρια προσομοίωσης, ερωτήσεις καθοδηγούμενης σκέψης.</a:t>
          </a:r>
          <a:endParaRPr lang="en-US" sz="1300" kern="1200" dirty="0"/>
        </a:p>
      </dsp:txBody>
      <dsp:txXfrm>
        <a:off x="1943872" y="90862"/>
        <a:ext cx="1437027" cy="1437027"/>
      </dsp:txXfrm>
    </dsp:sp>
    <dsp:sp modelId="{7A22D624-CE67-4F08-8118-0778ACC39DB3}">
      <dsp:nvSpPr>
        <dsp:cNvPr id="0" name=""/>
        <dsp:cNvSpPr/>
      </dsp:nvSpPr>
      <dsp:spPr>
        <a:xfrm>
          <a:off x="1853373" y="363"/>
          <a:ext cx="4058509" cy="4058509"/>
        </a:xfrm>
        <a:prstGeom prst="circularArrow">
          <a:avLst>
            <a:gd name="adj1" fmla="val 6905"/>
            <a:gd name="adj2" fmla="val 465547"/>
            <a:gd name="adj3" fmla="val 16748596"/>
            <a:gd name="adj4" fmla="val 15185857"/>
            <a:gd name="adj5" fmla="val 8055"/>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9C0995-5303-4B4D-A703-A9D410D4AEFA}">
      <dsp:nvSpPr>
        <dsp:cNvPr id="0" name=""/>
        <dsp:cNvSpPr/>
      </dsp:nvSpPr>
      <dsp:spPr>
        <a:xfrm>
          <a:off x="636993" y="1097"/>
          <a:ext cx="2028521" cy="1217112"/>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l-GR" sz="800" b="1" kern="1200"/>
            <a:t>Εξατομικευμένη Μάθηση</a:t>
          </a:r>
          <a:r>
            <a:rPr lang="el-GR" sz="800" kern="1200"/>
            <a:t> – Το Khanmigo επιτρέπει σε κάθε μαθητή να έχει μια εκπαιδευτική εμπειρία προσαρμοσμένη στις ατομικές του ανάγκες. Αυτό είναι κάτι που δεν είναι εύκολο να επιτευχθεί με το παραδοσιακό σύστημα εκπαίδευσης, αλλά με την τεχνητή νοημοσύνη, η μάθηση μπορεί να γίνει πιο προσωπική και αποτελεσματική.</a:t>
          </a:r>
          <a:endParaRPr lang="en-US" sz="800" kern="1200"/>
        </a:p>
      </dsp:txBody>
      <dsp:txXfrm>
        <a:off x="636993" y="1097"/>
        <a:ext cx="2028521" cy="1217112"/>
      </dsp:txXfrm>
    </dsp:sp>
    <dsp:sp modelId="{5C6D3C4B-DEA9-4C37-BCDB-335C303E5016}">
      <dsp:nvSpPr>
        <dsp:cNvPr id="0" name=""/>
        <dsp:cNvSpPr/>
      </dsp:nvSpPr>
      <dsp:spPr>
        <a:xfrm>
          <a:off x="2868367" y="1097"/>
          <a:ext cx="2028521" cy="1217112"/>
        </a:xfrm>
        <a:prstGeom prst="rect">
          <a:avLst/>
        </a:prstGeom>
        <a:gradFill rotWithShape="0">
          <a:gsLst>
            <a:gs pos="0">
              <a:schemeClr val="accent5">
                <a:hueOff val="267175"/>
                <a:satOff val="-3146"/>
                <a:lumOff val="2091"/>
                <a:alphaOff val="0"/>
                <a:tint val="96000"/>
                <a:lumMod val="104000"/>
              </a:schemeClr>
            </a:gs>
            <a:gs pos="100000">
              <a:schemeClr val="accent5">
                <a:hueOff val="267175"/>
                <a:satOff val="-3146"/>
                <a:lumOff val="2091"/>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l-GR" sz="800" b="1" kern="1200"/>
            <a:t>Διαδραστικότητα και Εμπλοκή</a:t>
          </a:r>
          <a:r>
            <a:rPr lang="el-GR" sz="800" kern="1200"/>
            <a:t> – Η χρήση του Khanmigo επιτρέπει στους μαθητές να αλληλεπιδρούν με το σύστημα με έναν πιο ενεργό και διαδραστικό τρόπο. Αυτό μπορεί να κάνει τη μάθηση πιο ενδιαφέρουσα και λιγότερο βαρετή, ενισχύοντας την αφοσίωση των μαθητών στο περιεχόμενο.</a:t>
          </a:r>
          <a:endParaRPr lang="en-US" sz="800" kern="1200"/>
        </a:p>
      </dsp:txBody>
      <dsp:txXfrm>
        <a:off x="2868367" y="1097"/>
        <a:ext cx="2028521" cy="1217112"/>
      </dsp:txXfrm>
    </dsp:sp>
    <dsp:sp modelId="{CDD15DE1-EC53-49C2-8E4A-B17A1C102073}">
      <dsp:nvSpPr>
        <dsp:cNvPr id="0" name=""/>
        <dsp:cNvSpPr/>
      </dsp:nvSpPr>
      <dsp:spPr>
        <a:xfrm>
          <a:off x="5099740" y="1097"/>
          <a:ext cx="2028521" cy="1217112"/>
        </a:xfrm>
        <a:prstGeom prst="rect">
          <a:avLst/>
        </a:prstGeom>
        <a:gradFill rotWithShape="0">
          <a:gsLst>
            <a:gs pos="0">
              <a:schemeClr val="accent5">
                <a:hueOff val="534349"/>
                <a:satOff val="-6292"/>
                <a:lumOff val="4183"/>
                <a:alphaOff val="0"/>
                <a:tint val="96000"/>
                <a:lumMod val="104000"/>
              </a:schemeClr>
            </a:gs>
            <a:gs pos="100000">
              <a:schemeClr val="accent5">
                <a:hueOff val="534349"/>
                <a:satOff val="-6292"/>
                <a:lumOff val="4183"/>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l-GR" sz="800" b="1" kern="1200"/>
            <a:t>Υποστήριξη Μαθητών με Ειδικές Ανάγκες</a:t>
          </a:r>
          <a:r>
            <a:rPr lang="el-GR" sz="800" kern="1200"/>
            <a:t> – Η τεχνητή νοημοσύνη μπορεί να προσφέρει εξατομικευμένη υποστήριξη σε μαθητές που αντιμετωπίζουν μαθησιακές δυσκολίες ή έχουν ειδικές ανάγκες, επιτρέποντας τους να μάθουν με ρυθμό που τους ταιριάζει και με την απαραίτητη βοήθεια.</a:t>
          </a:r>
          <a:endParaRPr lang="en-US" sz="800" kern="1200"/>
        </a:p>
      </dsp:txBody>
      <dsp:txXfrm>
        <a:off x="5099740" y="1097"/>
        <a:ext cx="2028521" cy="1217112"/>
      </dsp:txXfrm>
    </dsp:sp>
    <dsp:sp modelId="{4DD3A275-54DD-4E84-A534-FD84B499D4A2}">
      <dsp:nvSpPr>
        <dsp:cNvPr id="0" name=""/>
        <dsp:cNvSpPr/>
      </dsp:nvSpPr>
      <dsp:spPr>
        <a:xfrm>
          <a:off x="636993" y="1421062"/>
          <a:ext cx="2028521" cy="1217112"/>
        </a:xfrm>
        <a:prstGeom prst="rect">
          <a:avLst/>
        </a:prstGeom>
        <a:gradFill rotWithShape="0">
          <a:gsLst>
            <a:gs pos="0">
              <a:schemeClr val="accent5">
                <a:hueOff val="801524"/>
                <a:satOff val="-9438"/>
                <a:lumOff val="6274"/>
                <a:alphaOff val="0"/>
                <a:tint val="96000"/>
                <a:lumMod val="104000"/>
              </a:schemeClr>
            </a:gs>
            <a:gs pos="100000">
              <a:schemeClr val="accent5">
                <a:hueOff val="801524"/>
                <a:satOff val="-9438"/>
                <a:lumOff val="6274"/>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l-GR" sz="800" b="1" kern="1200"/>
            <a:t>Παγκόσμια Πρόσβαση στην Εκπαίδευση</a:t>
          </a:r>
          <a:r>
            <a:rPr lang="el-GR" sz="800" kern="1200"/>
            <a:t> – Το Khanmigo μπορεί να κάνει την εκπαίδευση πιο προσβάσιμη, ειδικά για μαθητές σε απομακρυσμένες ή λιγότερο αναπτυγμένες περιοχές, όπου η πρόσβαση σε καλούς δασκάλους είναι περιορισμένη. Αυτό μπορεί να μειώσει τις ανισότητες στην εκπαίδευση.</a:t>
          </a:r>
          <a:endParaRPr lang="en-US" sz="800" kern="1200"/>
        </a:p>
      </dsp:txBody>
      <dsp:txXfrm>
        <a:off x="636993" y="1421062"/>
        <a:ext cx="2028521" cy="1217112"/>
      </dsp:txXfrm>
    </dsp:sp>
    <dsp:sp modelId="{2E51B2F4-2C77-469E-A7B5-C2DDBF573841}">
      <dsp:nvSpPr>
        <dsp:cNvPr id="0" name=""/>
        <dsp:cNvSpPr/>
      </dsp:nvSpPr>
      <dsp:spPr>
        <a:xfrm>
          <a:off x="2868367" y="1421062"/>
          <a:ext cx="2028521" cy="1217112"/>
        </a:xfrm>
        <a:prstGeom prst="rect">
          <a:avLst/>
        </a:prstGeom>
        <a:gradFill rotWithShape="0">
          <a:gsLst>
            <a:gs pos="0">
              <a:schemeClr val="accent5">
                <a:hueOff val="1068698"/>
                <a:satOff val="-12584"/>
                <a:lumOff val="8366"/>
                <a:alphaOff val="0"/>
                <a:tint val="96000"/>
                <a:lumMod val="104000"/>
              </a:schemeClr>
            </a:gs>
            <a:gs pos="100000">
              <a:schemeClr val="accent5">
                <a:hueOff val="1068698"/>
                <a:satOff val="-12584"/>
                <a:lumOff val="8366"/>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l-GR" sz="800" b="1" kern="1200"/>
            <a:t>Υποστήριξη Εκπαιδευτικών</a:t>
          </a:r>
          <a:r>
            <a:rPr lang="el-GR" sz="800" kern="1200"/>
            <a:t> – Το Khanmigo δεν αντικαθιστά τους δασκάλους, αλλά τους βοηθά να είναι πιο αποτελεσματικοί στην εκπαίδευση, παρέχοντας εργαλεία για να κατανοήσουν τις ανάγκες των μαθητών τους και να προσαρμόσουν τη διδασκαλία τους.</a:t>
          </a:r>
          <a:endParaRPr lang="en-US" sz="800" kern="1200"/>
        </a:p>
      </dsp:txBody>
      <dsp:txXfrm>
        <a:off x="2868367" y="1421062"/>
        <a:ext cx="2028521" cy="1217112"/>
      </dsp:txXfrm>
    </dsp:sp>
    <dsp:sp modelId="{D1007C2B-2ABF-487E-A797-AA2206B05B83}">
      <dsp:nvSpPr>
        <dsp:cNvPr id="0" name=""/>
        <dsp:cNvSpPr/>
      </dsp:nvSpPr>
      <dsp:spPr>
        <a:xfrm>
          <a:off x="5099740" y="1421062"/>
          <a:ext cx="2028521" cy="1217112"/>
        </a:xfrm>
        <a:prstGeom prst="rect">
          <a:avLst/>
        </a:prstGeom>
        <a:gradFill rotWithShape="0">
          <a:gsLst>
            <a:gs pos="0">
              <a:schemeClr val="accent5">
                <a:hueOff val="1335872"/>
                <a:satOff val="-15730"/>
                <a:lumOff val="10457"/>
                <a:alphaOff val="0"/>
                <a:tint val="96000"/>
                <a:lumMod val="104000"/>
              </a:schemeClr>
            </a:gs>
            <a:gs pos="100000">
              <a:schemeClr val="accent5">
                <a:hueOff val="1335872"/>
                <a:satOff val="-15730"/>
                <a:lumOff val="10457"/>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l-GR" sz="800" b="1" kern="1200"/>
            <a:t>Αύξηση Κινήτρου και Διάθεσης για Μάθηση</a:t>
          </a:r>
          <a:r>
            <a:rPr lang="el-GR" sz="800" kern="1200"/>
            <a:t> – Με τη χρήση παιχνιδιών, προκλήσεων και επιβραβεύσεων, το Khanmigo μπορεί να κάνει τη μάθηση πιο διασκεδαστική και να ενισχύσει το κίνητρο των μαθητών.</a:t>
          </a:r>
          <a:endParaRPr lang="en-US" sz="800" kern="1200"/>
        </a:p>
      </dsp:txBody>
      <dsp:txXfrm>
        <a:off x="5099740" y="1421062"/>
        <a:ext cx="2028521" cy="1217112"/>
      </dsp:txXfrm>
    </dsp:sp>
    <dsp:sp modelId="{EEE958CD-B3CF-416D-BC9B-9D0DB377C87D}">
      <dsp:nvSpPr>
        <dsp:cNvPr id="0" name=""/>
        <dsp:cNvSpPr/>
      </dsp:nvSpPr>
      <dsp:spPr>
        <a:xfrm>
          <a:off x="2868367" y="2841027"/>
          <a:ext cx="2028521" cy="1217112"/>
        </a:xfrm>
        <a:prstGeom prst="rect">
          <a:avLst/>
        </a:prstGeom>
        <a:gradFill rotWithShape="0">
          <a:gsLst>
            <a:gs pos="0">
              <a:schemeClr val="accent5">
                <a:hueOff val="1603047"/>
                <a:satOff val="-18876"/>
                <a:lumOff val="12549"/>
                <a:alphaOff val="0"/>
                <a:tint val="96000"/>
                <a:lumMod val="104000"/>
              </a:schemeClr>
            </a:gs>
            <a:gs pos="100000">
              <a:schemeClr val="accent5">
                <a:hueOff val="1603047"/>
                <a:satOff val="-18876"/>
                <a:lumOff val="12549"/>
                <a:alphaOff val="0"/>
                <a:shade val="90000"/>
                <a:lumMod val="90000"/>
              </a:schemeClr>
            </a:gs>
          </a:gsLst>
          <a:lin ang="5400000" scaled="0"/>
        </a:gradFill>
        <a:ln>
          <a:noFill/>
        </a:ln>
        <a:effectLst>
          <a:outerShdw blurRad="63500" dist="25400" dir="5400000"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l-GR" sz="800" b="1" kern="1200"/>
            <a:t>Διαρκής Βελτίωση</a:t>
          </a:r>
          <a:r>
            <a:rPr lang="el-GR" sz="800" kern="1200"/>
            <a:t> – Το Khanmigo μαθαίνει συνεχώς από την αλληλεπίδραση με τους μαθητές και μπορεί να βελτιώνεται με την πάροδο του χρόνου, προσφέροντας καλύτερη και πιο εξατομικευμένη μάθηση.</a:t>
          </a:r>
          <a:endParaRPr lang="en-US" sz="800" kern="1200"/>
        </a:p>
      </dsp:txBody>
      <dsp:txXfrm>
        <a:off x="2868367" y="2841027"/>
        <a:ext cx="2028521" cy="121711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9FD27-64E8-422D-AF04-C68F562A6098}">
      <dsp:nvSpPr>
        <dsp:cNvPr id="0" name=""/>
        <dsp:cNvSpPr/>
      </dsp:nvSpPr>
      <dsp:spPr>
        <a:xfrm>
          <a:off x="0" y="0"/>
          <a:ext cx="6212257" cy="89292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 Το Khanmigo αποτελεί ένα νέο εκπαιδευτικό εργαλείο με σημαντικές δυνατότητες.</a:t>
          </a:r>
        </a:p>
      </dsp:txBody>
      <dsp:txXfrm>
        <a:off x="26153" y="26153"/>
        <a:ext cx="5173269" cy="840619"/>
      </dsp:txXfrm>
    </dsp:sp>
    <dsp:sp modelId="{0DA2B894-F71B-468D-B031-83CE0A07F07C}">
      <dsp:nvSpPr>
        <dsp:cNvPr id="0" name=""/>
        <dsp:cNvSpPr/>
      </dsp:nvSpPr>
      <dsp:spPr>
        <a:xfrm>
          <a:off x="520276" y="1055275"/>
          <a:ext cx="6212257" cy="89292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 Η χρήση της AI στην εκπαίδευση απαιτεί προσεκτική διαχείριση.</a:t>
          </a:r>
        </a:p>
      </dsp:txBody>
      <dsp:txXfrm>
        <a:off x="546429" y="1081428"/>
        <a:ext cx="5059273" cy="840619"/>
      </dsp:txXfrm>
    </dsp:sp>
    <dsp:sp modelId="{98A44EBB-9D77-4975-91E4-E1406E6EC594}">
      <dsp:nvSpPr>
        <dsp:cNvPr id="0" name=""/>
        <dsp:cNvSpPr/>
      </dsp:nvSpPr>
      <dsp:spPr>
        <a:xfrm>
          <a:off x="1032787" y="2110550"/>
          <a:ext cx="6212257" cy="89292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 Το μέλλον της εκπαίδευσης ενσωματώνει όλο και περισσότερες τεχνολογίες τεχνητής νοημοσύνης.</a:t>
          </a:r>
        </a:p>
      </dsp:txBody>
      <dsp:txXfrm>
        <a:off x="1058940" y="2136703"/>
        <a:ext cx="5067038" cy="840619"/>
      </dsp:txXfrm>
    </dsp:sp>
    <dsp:sp modelId="{F415171F-EEE5-412B-8DA6-5A023A5429C8}">
      <dsp:nvSpPr>
        <dsp:cNvPr id="0" name=""/>
        <dsp:cNvSpPr/>
      </dsp:nvSpPr>
      <dsp:spPr>
        <a:xfrm>
          <a:off x="1553064" y="3165825"/>
          <a:ext cx="6212257" cy="89292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t>«Η τεχνολογία πρέπει να είναι εργαλείο ενδυνάμωσης, όχι αντικατάστασης της εκπαίδευσης» (Khan, 2023).</a:t>
          </a:r>
        </a:p>
      </dsp:txBody>
      <dsp:txXfrm>
        <a:off x="1579217" y="3191978"/>
        <a:ext cx="5059273" cy="840619"/>
      </dsp:txXfrm>
    </dsp:sp>
    <dsp:sp modelId="{45D138CE-5487-499C-BC33-F1AAE6C3E166}">
      <dsp:nvSpPr>
        <dsp:cNvPr id="0" name=""/>
        <dsp:cNvSpPr/>
      </dsp:nvSpPr>
      <dsp:spPr>
        <a:xfrm>
          <a:off x="5631856" y="683899"/>
          <a:ext cx="580401" cy="580401"/>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5762446" y="683899"/>
        <a:ext cx="319221" cy="436752"/>
      </dsp:txXfrm>
    </dsp:sp>
    <dsp:sp modelId="{F8FAEB79-527A-4194-BB6B-2C076BD14A86}">
      <dsp:nvSpPr>
        <dsp:cNvPr id="0" name=""/>
        <dsp:cNvSpPr/>
      </dsp:nvSpPr>
      <dsp:spPr>
        <a:xfrm>
          <a:off x="6152132" y="1739174"/>
          <a:ext cx="580401" cy="580401"/>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6282722" y="1739174"/>
        <a:ext cx="319221" cy="436752"/>
      </dsp:txXfrm>
    </dsp:sp>
    <dsp:sp modelId="{5922281A-C66A-48EB-AE11-E6D1F666FE07}">
      <dsp:nvSpPr>
        <dsp:cNvPr id="0" name=""/>
        <dsp:cNvSpPr/>
      </dsp:nvSpPr>
      <dsp:spPr>
        <a:xfrm>
          <a:off x="6664644" y="2794450"/>
          <a:ext cx="580401" cy="580401"/>
        </a:xfrm>
        <a:prstGeom prst="downArrow">
          <a:avLst>
            <a:gd name="adj1" fmla="val 55000"/>
            <a:gd name="adj2" fmla="val 45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6795234" y="2794450"/>
        <a:ext cx="319221" cy="436752"/>
      </dsp:txXfrm>
    </dsp:sp>
  </dsp:spTree>
</dsp:drawing>
</file>

<file path=ppt/diagrams/layout1.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60CBD4-7DC0-4E0A-8C20-8D7DA38DE900}" type="datetimeFigureOut">
              <a:rPr lang="el-GR" smtClean="0"/>
              <a:t>24/3/2025</a:t>
            </a:fld>
            <a:endParaRPr lang="el-GR"/>
          </a:p>
        </p:txBody>
      </p:sp>
      <p:sp>
        <p:nvSpPr>
          <p:cNvPr id="4" name="Θέση εικόνας διαφάνειας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5372A-56CE-45EA-A047-B5FA8338CE7E}" type="slidenum">
              <a:rPr lang="el-GR" smtClean="0"/>
              <a:t>‹#›</a:t>
            </a:fld>
            <a:endParaRPr lang="el-GR"/>
          </a:p>
        </p:txBody>
      </p:sp>
    </p:spTree>
    <p:extLst>
      <p:ext uri="{BB962C8B-B14F-4D97-AF65-F5344CB8AC3E}">
        <p14:creationId xmlns:p14="http://schemas.microsoft.com/office/powerpoint/2010/main" val="3949493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745372A-56CE-45EA-A047-B5FA8338CE7E}" type="slidenum">
              <a:rPr lang="el-GR" smtClean="0"/>
              <a:t>5</a:t>
            </a:fld>
            <a:endParaRPr lang="el-GR"/>
          </a:p>
        </p:txBody>
      </p:sp>
    </p:spTree>
    <p:extLst>
      <p:ext uri="{BB962C8B-B14F-4D97-AF65-F5344CB8AC3E}">
        <p14:creationId xmlns:p14="http://schemas.microsoft.com/office/powerpoint/2010/main" val="334078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745372A-56CE-45EA-A047-B5FA8338CE7E}" type="slidenum">
              <a:rPr lang="el-GR" smtClean="0"/>
              <a:t>10</a:t>
            </a:fld>
            <a:endParaRPr lang="el-GR"/>
          </a:p>
        </p:txBody>
      </p:sp>
    </p:spTree>
    <p:extLst>
      <p:ext uri="{BB962C8B-B14F-4D97-AF65-F5344CB8AC3E}">
        <p14:creationId xmlns:p14="http://schemas.microsoft.com/office/powerpoint/2010/main" val="2223510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1028020" y="1769541"/>
            <a:ext cx="7080026" cy="1828801"/>
          </a:xfrm>
        </p:spPr>
        <p:txBody>
          <a:bodyPr anchor="b">
            <a:normAutofit/>
          </a:bodyPr>
          <a:lstStyle>
            <a:lvl1pPr algn="ctr">
              <a:defRPr sz="54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028020" y="3598339"/>
            <a:ext cx="7080026"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3/24/2025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81847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995" y="540085"/>
            <a:ext cx="7656010" cy="3834374"/>
          </a:xfrm>
          <a:prstGeom prst="rect">
            <a:avLst/>
          </a:prstGeom>
        </p:spPr>
      </p:pic>
      <p:sp>
        <p:nvSpPr>
          <p:cNvPr id="2" name="Title 1"/>
          <p:cNvSpPr>
            <a:spLocks noGrp="1"/>
          </p:cNvSpPr>
          <p:nvPr>
            <p:ph type="title"/>
          </p:nvPr>
        </p:nvSpPr>
        <p:spPr>
          <a:xfrm>
            <a:off x="685354" y="4565255"/>
            <a:ext cx="7766495" cy="543472"/>
          </a:xfrm>
        </p:spPr>
        <p:txBody>
          <a:bodyPr anchor="b">
            <a:normAutofit/>
          </a:bodyPr>
          <a:lstStyle>
            <a:lvl1pPr algn="ctr">
              <a:defRPr sz="28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926217" y="695010"/>
            <a:ext cx="7285600"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85346" y="5108728"/>
            <a:ext cx="776532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BCAD085-E8A6-8845-BD4E-CB4CCA059FC4}" type="datetimeFigureOut">
              <a:rPr lang="en-US" smtClean="0"/>
              <a:t>3/24/2025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406311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85346" y="608437"/>
            <a:ext cx="7765322" cy="3534344"/>
          </a:xfrm>
        </p:spPr>
        <p:txBody>
          <a:bodyPr anchor="ctr"/>
          <a:lstStyle>
            <a:lvl1pPr>
              <a:defRPr sz="320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685346" y="4295180"/>
            <a:ext cx="7765322"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BCAD085-E8A6-8845-BD4E-CB4CCA059FC4}" type="datetimeFigureOut">
              <a:rPr lang="en-US" smtClean="0"/>
              <a:t>3/24/2025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80326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l-GR"/>
              <a:t>Κάντε κλικ για να επεξεργαστείτε τον τίτλο υποδείγματος</a:t>
            </a:r>
            <a:endParaRPr lang="en-US" dirty="0"/>
          </a:p>
        </p:txBody>
      </p:sp>
      <p:sp>
        <p:nvSpPr>
          <p:cNvPr id="12" name="Text Placeholder 3"/>
          <p:cNvSpPr>
            <a:spLocks noGrp="1"/>
          </p:cNvSpPr>
          <p:nvPr>
            <p:ph type="body" sz="half" idx="13"/>
          </p:nvPr>
        </p:nvSpPr>
        <p:spPr>
          <a:xfrm>
            <a:off x="1290484" y="3610033"/>
            <a:ext cx="6564224"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4" name="Text Placeholder 3"/>
          <p:cNvSpPr>
            <a:spLocks noGrp="1"/>
          </p:cNvSpPr>
          <p:nvPr>
            <p:ph type="body" sz="half" idx="2"/>
          </p:nvPr>
        </p:nvSpPr>
        <p:spPr>
          <a:xfrm>
            <a:off x="685346" y="4304353"/>
            <a:ext cx="7765322"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BCAD085-E8A6-8845-BD4E-CB4CCA059FC4}" type="datetimeFigureOut">
              <a:rPr lang="en-US" smtClean="0"/>
              <a:t>3/24/2025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
        <p:nvSpPr>
          <p:cNvPr id="11" name="TextBox 10"/>
          <p:cNvSpPr txBox="1"/>
          <p:nvPr/>
        </p:nvSpPr>
        <p:spPr>
          <a:xfrm>
            <a:off x="627459" y="87391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828359" y="2933245"/>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7065019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685346" y="2126943"/>
            <a:ext cx="7765322" cy="2511835"/>
          </a:xfrm>
        </p:spPr>
        <p:txBody>
          <a:bodyPr anchor="b"/>
          <a:lstStyle>
            <a:lvl1pPr>
              <a:defRPr sz="320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685339" y="4650556"/>
            <a:ext cx="776414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BCAD085-E8A6-8845-BD4E-CB4CCA059FC4}" type="datetimeFigureOut">
              <a:rPr lang="en-US" smtClean="0"/>
              <a:t>3/24/2025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86209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15" name="Title 1"/>
          <p:cNvSpPr>
            <a:spLocks noGrp="1"/>
          </p:cNvSpPr>
          <p:nvPr>
            <p:ph type="title"/>
          </p:nvPr>
        </p:nvSpPr>
        <p:spPr>
          <a:xfrm>
            <a:off x="685346" y="609600"/>
            <a:ext cx="7765322" cy="970450"/>
          </a:xfrm>
        </p:spPr>
        <p:txBody>
          <a:bodyPr/>
          <a:lstStyle/>
          <a:p>
            <a:r>
              <a:rPr lang="el-GR"/>
              <a:t>Κάντε κλικ για να επεξεργαστείτε τον τίτλο υποδείγματος</a:t>
            </a:r>
            <a:endParaRPr lang="en-US" dirty="0"/>
          </a:p>
        </p:txBody>
      </p:sp>
      <p:sp>
        <p:nvSpPr>
          <p:cNvPr id="7" name="Text Placeholder 2"/>
          <p:cNvSpPr>
            <a:spLocks noGrp="1"/>
          </p:cNvSpPr>
          <p:nvPr>
            <p:ph type="body" idx="1"/>
          </p:nvPr>
        </p:nvSpPr>
        <p:spPr>
          <a:xfrm>
            <a:off x="685346"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8" name="Text Placeholder 3"/>
          <p:cNvSpPr>
            <a:spLocks noGrp="1"/>
          </p:cNvSpPr>
          <p:nvPr>
            <p:ph type="body" sz="half" idx="15"/>
          </p:nvPr>
        </p:nvSpPr>
        <p:spPr>
          <a:xfrm>
            <a:off x="68534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9" name="Text Placeholder 4"/>
          <p:cNvSpPr>
            <a:spLocks noGrp="1"/>
          </p:cNvSpPr>
          <p:nvPr>
            <p:ph type="body" sz="quarter" idx="3"/>
          </p:nvPr>
        </p:nvSpPr>
        <p:spPr>
          <a:xfrm>
            <a:off x="3335033"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0" name="Text Placeholder 3"/>
          <p:cNvSpPr>
            <a:spLocks noGrp="1"/>
          </p:cNvSpPr>
          <p:nvPr>
            <p:ph type="body" sz="half" idx="16"/>
          </p:nvPr>
        </p:nvSpPr>
        <p:spPr>
          <a:xfrm>
            <a:off x="333107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11" name="Text Placeholder 4"/>
          <p:cNvSpPr>
            <a:spLocks noGrp="1"/>
          </p:cNvSpPr>
          <p:nvPr>
            <p:ph type="body" sz="quarter" idx="13"/>
          </p:nvPr>
        </p:nvSpPr>
        <p:spPr>
          <a:xfrm>
            <a:off x="5974929"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12" name="Text Placeholder 3"/>
          <p:cNvSpPr>
            <a:spLocks noGrp="1"/>
          </p:cNvSpPr>
          <p:nvPr>
            <p:ph type="body" sz="half" idx="17"/>
          </p:nvPr>
        </p:nvSpPr>
        <p:spPr>
          <a:xfrm>
            <a:off x="5974929"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3" name="Date Placeholder 2"/>
          <p:cNvSpPr>
            <a:spLocks noGrp="1"/>
          </p:cNvSpPr>
          <p:nvPr>
            <p:ph type="dt" sz="half" idx="10"/>
          </p:nvPr>
        </p:nvSpPr>
        <p:spPr/>
        <p:txBody>
          <a:bodyPr/>
          <a:lstStyle/>
          <a:p>
            <a:fld id="{5BCAD085-E8A6-8845-BD4E-CB4CCA059FC4}" type="datetimeFigureOut">
              <a:rPr lang="en-US" smtClean="0"/>
              <a:t>3/24/2025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592524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39" y="1826045"/>
            <a:ext cx="2529046"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3813" y="1826045"/>
            <a:ext cx="2529046"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715" y="1826045"/>
            <a:ext cx="2529046" cy="1833558"/>
          </a:xfrm>
          <a:prstGeom prst="rect">
            <a:avLst/>
          </a:prstGeom>
        </p:spPr>
      </p:pic>
      <p:sp>
        <p:nvSpPr>
          <p:cNvPr id="30" name="Title 1"/>
          <p:cNvSpPr>
            <a:spLocks noGrp="1"/>
          </p:cNvSpPr>
          <p:nvPr>
            <p:ph type="title"/>
          </p:nvPr>
        </p:nvSpPr>
        <p:spPr>
          <a:xfrm>
            <a:off x="685346" y="609600"/>
            <a:ext cx="7765322" cy="970450"/>
          </a:xfrm>
        </p:spPr>
        <p:txBody>
          <a:bodyPr/>
          <a:lstStyle/>
          <a:p>
            <a:r>
              <a:rPr lang="el-GR"/>
              <a:t>Κάντε κλικ για να επεξεργαστείτε τον τίτλο υποδείγματος</a:t>
            </a:r>
            <a:endParaRPr lang="en-US" dirty="0"/>
          </a:p>
        </p:txBody>
      </p:sp>
      <p:sp>
        <p:nvSpPr>
          <p:cNvPr id="19" name="Text Placeholder 2"/>
          <p:cNvSpPr>
            <a:spLocks noGrp="1"/>
          </p:cNvSpPr>
          <p:nvPr>
            <p:ph type="body" idx="1"/>
          </p:nvPr>
        </p:nvSpPr>
        <p:spPr>
          <a:xfrm>
            <a:off x="685346"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0" name="Picture Placeholder 2"/>
          <p:cNvSpPr>
            <a:spLocks noGrp="1" noChangeAspect="1"/>
          </p:cNvSpPr>
          <p:nvPr>
            <p:ph type="pic" idx="15"/>
          </p:nvPr>
        </p:nvSpPr>
        <p:spPr>
          <a:xfrm>
            <a:off x="763577" y="1938918"/>
            <a:ext cx="2319276"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1" name="Text Placeholder 3"/>
          <p:cNvSpPr>
            <a:spLocks noGrp="1"/>
          </p:cNvSpPr>
          <p:nvPr>
            <p:ph type="body" sz="half" idx="18"/>
          </p:nvPr>
        </p:nvSpPr>
        <p:spPr>
          <a:xfrm>
            <a:off x="685346" y="4480369"/>
            <a:ext cx="2475738"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22" name="Text Placeholder 4"/>
          <p:cNvSpPr>
            <a:spLocks noGrp="1"/>
          </p:cNvSpPr>
          <p:nvPr>
            <p:ph type="body" sz="quarter" idx="3"/>
          </p:nvPr>
        </p:nvSpPr>
        <p:spPr>
          <a:xfrm>
            <a:off x="3332091"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3" name="Picture Placeholder 2"/>
          <p:cNvSpPr>
            <a:spLocks noGrp="1" noChangeAspect="1"/>
          </p:cNvSpPr>
          <p:nvPr>
            <p:ph type="pic" idx="21"/>
          </p:nvPr>
        </p:nvSpPr>
        <p:spPr>
          <a:xfrm>
            <a:off x="3409307" y="1939094"/>
            <a:ext cx="2319276"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4" name="Text Placeholder 3"/>
          <p:cNvSpPr>
            <a:spLocks noGrp="1"/>
          </p:cNvSpPr>
          <p:nvPr>
            <p:ph type="body" sz="half" idx="19"/>
          </p:nvPr>
        </p:nvSpPr>
        <p:spPr>
          <a:xfrm>
            <a:off x="3331075" y="4480368"/>
            <a:ext cx="2476753"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25" name="Text Placeholder 4"/>
          <p:cNvSpPr>
            <a:spLocks noGrp="1"/>
          </p:cNvSpPr>
          <p:nvPr>
            <p:ph type="body" sz="quarter" idx="13"/>
          </p:nvPr>
        </p:nvSpPr>
        <p:spPr>
          <a:xfrm>
            <a:off x="5975023"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26" name="Picture Placeholder 2"/>
          <p:cNvSpPr>
            <a:spLocks noGrp="1" noChangeAspect="1"/>
          </p:cNvSpPr>
          <p:nvPr>
            <p:ph type="pic" idx="22"/>
          </p:nvPr>
        </p:nvSpPr>
        <p:spPr>
          <a:xfrm>
            <a:off x="6056774" y="1934432"/>
            <a:ext cx="2319276"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7" name="Text Placeholder 3"/>
          <p:cNvSpPr>
            <a:spLocks noGrp="1"/>
          </p:cNvSpPr>
          <p:nvPr>
            <p:ph type="body" sz="half" idx="20"/>
          </p:nvPr>
        </p:nvSpPr>
        <p:spPr>
          <a:xfrm>
            <a:off x="5974929" y="4480366"/>
            <a:ext cx="2475738"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3" name="Date Placeholder 2"/>
          <p:cNvSpPr>
            <a:spLocks noGrp="1"/>
          </p:cNvSpPr>
          <p:nvPr>
            <p:ph type="dt" sz="half" idx="10"/>
          </p:nvPr>
        </p:nvSpPr>
        <p:spPr/>
        <p:txBody>
          <a:bodyPr/>
          <a:lstStyle/>
          <a:p>
            <a:fld id="{5BCAD085-E8A6-8845-BD4E-CB4CCA059FC4}" type="datetimeFigureOut">
              <a:rPr lang="en-US" smtClean="0"/>
              <a:t>3/24/2025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28895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3/24/2025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844278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02" y="609600"/>
            <a:ext cx="1713365" cy="5181601"/>
          </a:xfrm>
        </p:spPr>
        <p:txBody>
          <a:bodyPr vert="eaVert"/>
          <a:lstStyle>
            <a:lvl1pPr algn="l">
              <a:defRPr/>
            </a:lvl1p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685347" y="609600"/>
            <a:ext cx="5937654" cy="5181601"/>
          </a:xfrm>
        </p:spPr>
        <p:txBody>
          <a:bodyPr vert="eaVert"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3/24/2025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4083870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3/24/2025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67258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971551" y="1761068"/>
            <a:ext cx="7192913" cy="1828813"/>
          </a:xfrm>
        </p:spPr>
        <p:txBody>
          <a:bodyPr anchor="b"/>
          <a:lstStyle>
            <a:lvl1pPr algn="ctr">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971551" y="3589879"/>
            <a:ext cx="7192913"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5BCAD085-E8A6-8845-BD4E-CB4CCA059FC4}" type="datetimeFigureOut">
              <a:rPr lang="en-US" smtClean="0"/>
              <a:t>3/24/2025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370456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685347" y="1732449"/>
            <a:ext cx="3795373" cy="4058750"/>
          </a:xfrm>
        </p:spPr>
        <p:txBody>
          <a:bodyPr anchor="t">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4652169" y="1732450"/>
            <a:ext cx="3798499" cy="4058751"/>
          </a:xfrm>
        </p:spPr>
        <p:txBody>
          <a:bodyPr anchor="t">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3/24/2025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761457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45" y="1770323"/>
            <a:ext cx="3787423"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3245" y="1770323"/>
            <a:ext cx="3787423" cy="4112953"/>
          </a:xfrm>
          <a:prstGeom prst="rect">
            <a:avLst/>
          </a:prstGeom>
        </p:spPr>
      </p:pic>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54404" y="1835254"/>
            <a:ext cx="3657258"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754404" y="2380138"/>
            <a:ext cx="365725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4721225" y="1835255"/>
            <a:ext cx="3671498"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4721225" y="2380138"/>
            <a:ext cx="367149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3/24/2025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4268873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5BCAD085-E8A6-8845-BD4E-CB4CCA059FC4}" type="datetimeFigureOut">
              <a:rPr lang="en-US" smtClean="0"/>
              <a:t>3/24/2025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9383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3/24/2025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6120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0"/>
            <a:ext cx="2780167" cy="1821918"/>
          </a:xfrm>
        </p:spPr>
        <p:txBody>
          <a:bodyPr anchor="b">
            <a:normAutofit/>
          </a:bodyPr>
          <a:lstStyle>
            <a:lvl1pPr algn="ctr">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3641725" y="609600"/>
            <a:ext cx="4808943" cy="5181600"/>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685347" y="2431518"/>
            <a:ext cx="2780167"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BCAD085-E8A6-8845-BD4E-CB4CCA059FC4}" type="datetimeFigureOut">
              <a:rPr lang="en-US" smtClean="0"/>
              <a:t>3/24/2025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33172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987" y="609923"/>
            <a:ext cx="3428146" cy="5205472"/>
          </a:xfrm>
          <a:prstGeom prst="rect">
            <a:avLst/>
          </a:prstGeom>
        </p:spPr>
      </p:pic>
      <p:sp>
        <p:nvSpPr>
          <p:cNvPr id="2" name="Title 1"/>
          <p:cNvSpPr>
            <a:spLocks noGrp="1"/>
          </p:cNvSpPr>
          <p:nvPr>
            <p:ph type="title"/>
          </p:nvPr>
        </p:nvSpPr>
        <p:spPr>
          <a:xfrm>
            <a:off x="685347" y="609923"/>
            <a:ext cx="3924676" cy="1829338"/>
          </a:xfrm>
        </p:spPr>
        <p:txBody>
          <a:bodyPr anchor="b">
            <a:noAutofit/>
          </a:bodyPr>
          <a:lstStyle>
            <a:lvl1pPr algn="ctr">
              <a:defRPr sz="32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4976728" y="743989"/>
            <a:ext cx="3165375"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85347" y="2439261"/>
            <a:ext cx="3924676"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5BCAD085-E8A6-8845-BD4E-CB4CCA059FC4}" type="datetimeFigureOut">
              <a:rPr lang="en-US" smtClean="0"/>
              <a:t>3/24/2025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8789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6" y="609600"/>
            <a:ext cx="776532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5346" y="1732450"/>
            <a:ext cx="776532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5BCAD085-E8A6-8845-BD4E-CB4CCA059FC4}" type="datetimeFigureOut">
              <a:rPr lang="en-US" smtClean="0"/>
              <a:t>3/24/2025</a:t>
            </a:fld>
            <a:endParaRPr lang="en-US"/>
          </a:p>
        </p:txBody>
      </p:sp>
      <p:sp>
        <p:nvSpPr>
          <p:cNvPr id="5" name="Footer Placeholder 4"/>
          <p:cNvSpPr>
            <a:spLocks noGrp="1"/>
          </p:cNvSpPr>
          <p:nvPr>
            <p:ph type="ftr" sz="quarter" idx="3"/>
          </p:nvPr>
        </p:nvSpPr>
        <p:spPr>
          <a:xfrm>
            <a:off x="685347" y="5883276"/>
            <a:ext cx="5004649"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3349977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png"/><Relationship Id="rId7" Type="http://schemas.openxmlformats.org/officeDocument/2006/relationships/diagramColors" Target="../diagrams/colors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6397" y="1132141"/>
            <a:ext cx="7897866" cy="1828801"/>
          </a:xfrm>
        </p:spPr>
        <p:txBody>
          <a:bodyPr>
            <a:noAutofit/>
          </a:bodyPr>
          <a:lstStyle/>
          <a:p>
            <a:r>
              <a:rPr sz="2800" dirty="0" err="1">
                <a:effectLst/>
                <a:latin typeface="Times New Roman" panose="02020603050405020304" pitchFamily="18" charset="0"/>
                <a:cs typeface="Times New Roman" panose="02020603050405020304" pitchFamily="18" charset="0"/>
              </a:rPr>
              <a:t>Khanmigo</a:t>
            </a:r>
            <a:r>
              <a:rPr sz="2800" dirty="0">
                <a:effectLst/>
                <a:latin typeface="Times New Roman" panose="02020603050405020304" pitchFamily="18" charset="0"/>
                <a:cs typeface="Times New Roman" panose="02020603050405020304" pitchFamily="18" charset="0"/>
              </a:rPr>
              <a:t>:</a:t>
            </a:r>
            <a:br>
              <a:rPr lang="el-GR" sz="2800" dirty="0">
                <a:effectLst/>
                <a:latin typeface="Times New Roman" panose="02020603050405020304" pitchFamily="18" charset="0"/>
                <a:cs typeface="Times New Roman" panose="02020603050405020304" pitchFamily="18" charset="0"/>
              </a:rPr>
            </a:br>
            <a:r>
              <a:rPr sz="2800" dirty="0">
                <a:effectLst/>
                <a:latin typeface="Times New Roman" panose="02020603050405020304" pitchFamily="18" charset="0"/>
                <a:cs typeface="Times New Roman" panose="02020603050405020304" pitchFamily="18" charset="0"/>
              </a:rPr>
              <a:t> Η </a:t>
            </a:r>
            <a:r>
              <a:rPr lang="el-GR" sz="2800" dirty="0">
                <a:effectLst/>
                <a:latin typeface="Times New Roman" panose="02020603050405020304" pitchFamily="18" charset="0"/>
                <a:cs typeface="Times New Roman" panose="02020603050405020304" pitchFamily="18" charset="0"/>
              </a:rPr>
              <a:t>Γέννηση ενός Έξυπνου Εκπαιδευτικού Βοηθού</a:t>
            </a:r>
            <a:endParaRPr sz="2800" dirty="0">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28019" y="3283395"/>
            <a:ext cx="7080026" cy="1049867"/>
          </a:xfrm>
        </p:spPr>
        <p:txBody>
          <a:bodyPr>
            <a:normAutofit/>
          </a:bodyPr>
          <a:lstStyle/>
          <a:p>
            <a:r>
              <a:rPr sz="1800" i="1" dirty="0">
                <a:latin typeface="Times New Roman" panose="02020603050405020304" pitchFamily="18" charset="0"/>
                <a:cs typeface="Times New Roman" panose="02020603050405020304" pitchFamily="18" charset="0"/>
              </a:rPr>
              <a:t>Μ</a:t>
            </a:r>
            <a:r>
              <a:rPr lang="el-GR" sz="1800" i="1" dirty="0">
                <a:latin typeface="Times New Roman" panose="02020603050405020304" pitchFamily="18" charset="0"/>
                <a:cs typeface="Times New Roman" panose="02020603050405020304" pitchFamily="18" charset="0"/>
              </a:rPr>
              <a:t>ία</a:t>
            </a:r>
            <a:r>
              <a:rPr sz="1800" i="1" dirty="0">
                <a:latin typeface="Times New Roman" panose="02020603050405020304" pitchFamily="18" charset="0"/>
                <a:cs typeface="Times New Roman" panose="02020603050405020304" pitchFamily="18" charset="0"/>
              </a:rPr>
              <a:t> αναλυτική παρουσίαση για τη δομή, τις λειτουργίες και τις βασικές αρχές του Khanmigo</a:t>
            </a:r>
            <a:r>
              <a:rPr lang="el-GR" sz="1800" i="1" dirty="0">
                <a:latin typeface="Times New Roman" panose="02020603050405020304" pitchFamily="18" charset="0"/>
                <a:cs typeface="Times New Roman" panose="02020603050405020304" pitchFamily="18" charset="0"/>
              </a:rPr>
              <a:t>.</a:t>
            </a:r>
            <a:endParaRPr sz="1800" i="1"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F5357D49-5270-1633-9728-42D4077FFEAC}"/>
              </a:ext>
            </a:extLst>
          </p:cNvPr>
          <p:cNvSpPr txBox="1"/>
          <p:nvPr/>
        </p:nvSpPr>
        <p:spPr>
          <a:xfrm>
            <a:off x="2350591" y="208811"/>
            <a:ext cx="4836709" cy="923330"/>
          </a:xfrm>
          <a:prstGeom prst="rect">
            <a:avLst/>
          </a:prstGeom>
          <a:noFill/>
        </p:spPr>
        <p:txBody>
          <a:bodyPr wrap="none" rtlCol="0">
            <a:spAutoFit/>
          </a:bodyPr>
          <a:lstStyle/>
          <a:p>
            <a:pPr algn="ctr"/>
            <a:r>
              <a:rPr lang="el-GR" dirty="0">
                <a:latin typeface="Times New Roman" panose="02020603050405020304" pitchFamily="18" charset="0"/>
                <a:cs typeface="Times New Roman" panose="02020603050405020304" pitchFamily="18" charset="0"/>
              </a:rPr>
              <a:t>Εθνικό και Καποδιστριακό Πανεπιστήμιο Αθηνών</a:t>
            </a:r>
          </a:p>
          <a:p>
            <a:pPr algn="ctr"/>
            <a:r>
              <a:rPr lang="el-GR" dirty="0">
                <a:latin typeface="Times New Roman" panose="02020603050405020304" pitchFamily="18" charset="0"/>
                <a:cs typeface="Times New Roman" panose="02020603050405020304" pitchFamily="18" charset="0"/>
              </a:rPr>
              <a:t>Τμήμα Ψυχολογίας</a:t>
            </a:r>
          </a:p>
          <a:p>
            <a:pPr algn="ctr"/>
            <a:endParaRPr lang="el-GR" dirty="0"/>
          </a:p>
        </p:txBody>
      </p:sp>
      <p:sp>
        <p:nvSpPr>
          <p:cNvPr id="5" name="TextBox 4">
            <a:extLst>
              <a:ext uri="{FF2B5EF4-FFF2-40B4-BE49-F238E27FC236}">
                <a16:creationId xmlns:a16="http://schemas.microsoft.com/office/drawing/2014/main" id="{C12B761F-05D7-D8DD-3B5E-EC93A603FAD8}"/>
              </a:ext>
            </a:extLst>
          </p:cNvPr>
          <p:cNvSpPr txBox="1"/>
          <p:nvPr/>
        </p:nvSpPr>
        <p:spPr>
          <a:xfrm>
            <a:off x="2108032" y="5205466"/>
            <a:ext cx="4920001" cy="923330"/>
          </a:xfrm>
          <a:prstGeom prst="rect">
            <a:avLst/>
          </a:prstGeom>
          <a:noFill/>
        </p:spPr>
        <p:txBody>
          <a:bodyPr wrap="none" rtlCol="0">
            <a:spAutoFit/>
          </a:bodyPr>
          <a:lstStyle/>
          <a:p>
            <a:pPr algn="ctr"/>
            <a:r>
              <a:rPr lang="el-GR" dirty="0">
                <a:latin typeface="Times New Roman" panose="02020603050405020304" pitchFamily="18" charset="0"/>
                <a:cs typeface="Times New Roman" panose="02020603050405020304" pitchFamily="18" charset="0"/>
              </a:rPr>
              <a:t>Μάθημα: Ψυχολογία του </a:t>
            </a:r>
            <a:r>
              <a:rPr lang="el-GR" dirty="0" err="1">
                <a:latin typeface="Times New Roman" panose="02020603050405020304" pitchFamily="18" charset="0"/>
                <a:cs typeface="Times New Roman" panose="02020603050405020304" pitchFamily="18" charset="0"/>
              </a:rPr>
              <a:t>Διαδυκτίου</a:t>
            </a:r>
            <a:r>
              <a:rPr lang="el-GR" dirty="0">
                <a:latin typeface="Times New Roman" panose="02020603050405020304" pitchFamily="18" charset="0"/>
                <a:cs typeface="Times New Roman" panose="02020603050405020304" pitchFamily="18" charset="0"/>
              </a:rPr>
              <a:t> ΨΧ109</a:t>
            </a:r>
          </a:p>
          <a:p>
            <a:pPr algn="ctr"/>
            <a:r>
              <a:rPr lang="el-GR" dirty="0">
                <a:latin typeface="Times New Roman" panose="02020603050405020304" pitchFamily="18" charset="0"/>
                <a:cs typeface="Times New Roman" panose="02020603050405020304" pitchFamily="18" charset="0"/>
              </a:rPr>
              <a:t>Συγγραφέας: </a:t>
            </a:r>
            <a:r>
              <a:rPr lang="el-GR" dirty="0" err="1">
                <a:latin typeface="Times New Roman" panose="02020603050405020304" pitchFamily="18" charset="0"/>
                <a:cs typeface="Times New Roman" panose="02020603050405020304" pitchFamily="18" charset="0"/>
              </a:rPr>
              <a:t>Ισπόγλου</a:t>
            </a:r>
            <a:r>
              <a:rPr lang="el-GR" dirty="0">
                <a:latin typeface="Times New Roman" panose="02020603050405020304" pitchFamily="18" charset="0"/>
                <a:cs typeface="Times New Roman" panose="02020603050405020304" pitchFamily="18" charset="0"/>
              </a:rPr>
              <a:t> Σοφία ΑΜ:</a:t>
            </a:r>
            <a:r>
              <a:rPr lang="el-GR" b="0" i="0" dirty="0">
                <a:effectLst/>
                <a:latin typeface="Times New Roman" panose="02020603050405020304" pitchFamily="18" charset="0"/>
                <a:cs typeface="Times New Roman" panose="02020603050405020304" pitchFamily="18" charset="0"/>
              </a:rPr>
              <a:t>1567202000199</a:t>
            </a:r>
            <a:endParaRPr lang="el-GR" dirty="0">
              <a:latin typeface="Times New Roman" panose="02020603050405020304" pitchFamily="18" charset="0"/>
              <a:cs typeface="Times New Roman" panose="02020603050405020304" pitchFamily="18" charset="0"/>
            </a:endParaRPr>
          </a:p>
          <a:p>
            <a:pPr algn="ctr"/>
            <a:r>
              <a:rPr lang="el-GR" dirty="0">
                <a:latin typeface="Times New Roman" panose="02020603050405020304" pitchFamily="18" charset="0"/>
                <a:cs typeface="Times New Roman" panose="02020603050405020304" pitchFamily="18" charset="0"/>
              </a:rPr>
              <a:t>Καθηγητής: Πέτρος Ρούσσος</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4846C48-8ABC-4794-CF46-B8E6BCE36D3A}"/>
              </a:ext>
            </a:extLst>
          </p:cNvPr>
          <p:cNvSpPr>
            <a:spLocks noGrp="1"/>
          </p:cNvSpPr>
          <p:nvPr>
            <p:ph type="title"/>
          </p:nvPr>
        </p:nvSpPr>
        <p:spPr>
          <a:xfrm>
            <a:off x="685346" y="609600"/>
            <a:ext cx="7765321" cy="970450"/>
          </a:xfrm>
        </p:spPr>
        <p:txBody>
          <a:bodyPr>
            <a:normAutofit/>
          </a:bodyPr>
          <a:lstStyle/>
          <a:p>
            <a:r>
              <a:rPr lang="el-GR" sz="2800" dirty="0">
                <a:latin typeface="Times New Roman" panose="02020603050405020304" pitchFamily="18" charset="0"/>
                <a:cs typeface="Times New Roman" panose="02020603050405020304" pitchFamily="18" charset="0"/>
              </a:rPr>
              <a:t>Λειτουργίες</a:t>
            </a:r>
          </a:p>
        </p:txBody>
      </p:sp>
      <p:pic>
        <p:nvPicPr>
          <p:cNvPr id="15" name="Picture 14">
            <a:extLst>
              <a:ext uri="{FF2B5EF4-FFF2-40B4-BE49-F238E27FC236}">
                <a16:creationId xmlns:a16="http://schemas.microsoft.com/office/drawing/2014/main" id="{C115FFBB-C8EA-4BA2-A5DD-FE37795051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685800" y="1998132"/>
            <a:ext cx="3250224" cy="3521077"/>
          </a:xfrm>
          <a:prstGeom prst="rect">
            <a:avLst/>
          </a:prstGeom>
        </p:spPr>
      </p:pic>
      <p:pic>
        <p:nvPicPr>
          <p:cNvPr id="5" name="Εικόνα 4" descr="Εικόνα που περιέχει κείμενο, στιγμιότυπο οθόνης, καρτούν&#10;&#10;Το περιεχόμενο που δημιουργείται από τεχνολογία AI ενδέχεται να είναι εσφαλμένο.">
            <a:extLst>
              <a:ext uri="{FF2B5EF4-FFF2-40B4-BE49-F238E27FC236}">
                <a16:creationId xmlns:a16="http://schemas.microsoft.com/office/drawing/2014/main" id="{C69E224E-2761-03DA-9DDF-D9B8CBBF4C4E}"/>
              </a:ext>
            </a:extLst>
          </p:cNvPr>
          <p:cNvPicPr>
            <a:picLocks noChangeAspect="1"/>
          </p:cNvPicPr>
          <p:nvPr/>
        </p:nvPicPr>
        <p:blipFill>
          <a:blip r:embed="rId5"/>
          <a:srcRect r="6412"/>
          <a:stretch/>
        </p:blipFill>
        <p:spPr>
          <a:xfrm>
            <a:off x="785070" y="2129667"/>
            <a:ext cx="3049098" cy="3258006"/>
          </a:xfrm>
          <a:prstGeom prst="rect">
            <a:avLst/>
          </a:prstGeom>
        </p:spPr>
      </p:pic>
      <p:sp>
        <p:nvSpPr>
          <p:cNvPr id="3" name="Θέση περιεχομένου 2">
            <a:extLst>
              <a:ext uri="{FF2B5EF4-FFF2-40B4-BE49-F238E27FC236}">
                <a16:creationId xmlns:a16="http://schemas.microsoft.com/office/drawing/2014/main" id="{F27583D0-E85B-D0AF-A29A-A900A42CA3C7}"/>
              </a:ext>
            </a:extLst>
          </p:cNvPr>
          <p:cNvSpPr>
            <a:spLocks noGrp="1"/>
          </p:cNvSpPr>
          <p:nvPr>
            <p:ph idx="1"/>
          </p:nvPr>
        </p:nvSpPr>
        <p:spPr>
          <a:xfrm>
            <a:off x="4292146" y="1732449"/>
            <a:ext cx="4159704" cy="4058751"/>
          </a:xfrm>
        </p:spPr>
        <p:txBody>
          <a:bodyPr anchor="ctr">
            <a:normAutofit/>
          </a:bodyPr>
          <a:lstStyle/>
          <a:p>
            <a:pPr marL="228600">
              <a:lnSpc>
                <a:spcPct val="90000"/>
              </a:lnSpc>
              <a:spcAft>
                <a:spcPts val="800"/>
              </a:spcAft>
              <a:buClr>
                <a:srgbClr val="FC6F4C"/>
              </a:buClr>
              <a:buNone/>
            </a:pPr>
            <a:r>
              <a:rPr lang="el-GR" sz="1100" b="1" kern="100" dirty="0">
                <a:effectLst/>
                <a:latin typeface="Times New Roman" panose="02020603050405020304" pitchFamily="18" charset="0"/>
                <a:ea typeface="Aptos" panose="020B0004020202020204" pitchFamily="34" charset="0"/>
                <a:cs typeface="Times New Roman" panose="02020603050405020304" pitchFamily="18" charset="0"/>
              </a:rPr>
              <a:t>Άμεση Ανατροφοδότηση</a:t>
            </a: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 – Οι μαθητές λαμβάνουν άμεση ανατροφοδότηση για τις απαντήσεις τους, γεγονός που βοηθά στην ενίσχυση της κατανόησης και την ταχύτερη αντιμετώπιση λαθών.</a:t>
            </a:r>
          </a:p>
          <a:p>
            <a:pPr marL="228600">
              <a:lnSpc>
                <a:spcPct val="90000"/>
              </a:lnSpc>
              <a:spcAft>
                <a:spcPts val="800"/>
              </a:spcAft>
              <a:buClr>
                <a:srgbClr val="FC6F4C"/>
              </a:buClr>
              <a:buNone/>
            </a:pPr>
            <a:r>
              <a:rPr lang="el-GR" sz="1100" b="1" kern="100" dirty="0">
                <a:effectLst/>
                <a:latin typeface="Times New Roman" panose="02020603050405020304" pitchFamily="18" charset="0"/>
                <a:ea typeface="Aptos" panose="020B0004020202020204" pitchFamily="34" charset="0"/>
                <a:cs typeface="Times New Roman" panose="02020603050405020304" pitchFamily="18" charset="0"/>
              </a:rPr>
              <a:t>Αναγνώριση Εξατομικευμένων Προβλημάτων</a:t>
            </a: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 – Η πλατφόρμα αναγνωρίζει τις περιοχές όπου οι μαθητές δυσκολεύονται και προσαρμόζει την εκπαίδευση για να βοηθήσει στην ενίσχυση αυτών των περιοχών.</a:t>
            </a:r>
          </a:p>
          <a:p>
            <a:pPr marL="228600">
              <a:lnSpc>
                <a:spcPct val="90000"/>
              </a:lnSpc>
              <a:spcAft>
                <a:spcPts val="800"/>
              </a:spcAft>
              <a:buClr>
                <a:srgbClr val="FC6F4C"/>
              </a:buClr>
              <a:buNone/>
            </a:pPr>
            <a:r>
              <a:rPr lang="el-GR" sz="1100" b="1" kern="100" dirty="0">
                <a:effectLst/>
                <a:latin typeface="Times New Roman" panose="02020603050405020304" pitchFamily="18" charset="0"/>
                <a:ea typeface="Aptos" panose="020B0004020202020204" pitchFamily="34" charset="0"/>
                <a:cs typeface="Times New Roman" panose="02020603050405020304" pitchFamily="18" charset="0"/>
              </a:rPr>
              <a:t>Υποστήριξη για Ερωτήσεις και Απορίες</a:t>
            </a: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 – Το </a:t>
            </a:r>
            <a:r>
              <a:rPr lang="el-GR" sz="1100" kern="100" dirty="0" err="1">
                <a:effectLst/>
                <a:latin typeface="Times New Roman" panose="02020603050405020304" pitchFamily="18" charset="0"/>
                <a:ea typeface="Aptos" panose="020B0004020202020204" pitchFamily="34" charset="0"/>
                <a:cs typeface="Times New Roman" panose="02020603050405020304" pitchFamily="18" charset="0"/>
              </a:rPr>
              <a:t>Khanmigo</a:t>
            </a: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 επιτρέπει στους μαθητές να κάνουν ερωτήσεις και να λαμβάνουν απαντήσεις σε πραγματικό χρόνο, διευκολύνοντας την κατανόηση δύσκολων εννοιών.</a:t>
            </a:r>
          </a:p>
          <a:p>
            <a:pPr marL="228600">
              <a:lnSpc>
                <a:spcPct val="90000"/>
              </a:lnSpc>
              <a:spcAft>
                <a:spcPts val="800"/>
              </a:spcAft>
              <a:buClr>
                <a:srgbClr val="FC6F4C"/>
              </a:buClr>
              <a:buNone/>
            </a:pPr>
            <a:r>
              <a:rPr lang="el-GR" sz="1100" b="1" kern="100" dirty="0">
                <a:effectLst/>
                <a:latin typeface="Times New Roman" panose="02020603050405020304" pitchFamily="18" charset="0"/>
                <a:ea typeface="Aptos" panose="020B0004020202020204" pitchFamily="34" charset="0"/>
                <a:cs typeface="Times New Roman" panose="02020603050405020304" pitchFamily="18" charset="0"/>
              </a:rPr>
              <a:t>Εκπαιδευτική Καθοδήγηση και Συμβουλές</a:t>
            </a: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 – Παρέχει συμβουλές για τη βελτίωση των μαθησιακών δεξιοτήτων και της στρατηγικής μάθησης, καθώς και καθοδήγηση σε διάφορα θέματα.</a:t>
            </a:r>
          </a:p>
          <a:p>
            <a:pPr marL="228600">
              <a:lnSpc>
                <a:spcPct val="90000"/>
              </a:lnSpc>
              <a:spcAft>
                <a:spcPts val="800"/>
              </a:spcAft>
              <a:buClr>
                <a:srgbClr val="FC6F4C"/>
              </a:buClr>
            </a:pPr>
            <a:r>
              <a:rPr lang="el-GR" sz="1100" b="1" kern="100" dirty="0">
                <a:effectLst/>
                <a:latin typeface="Times New Roman" panose="02020603050405020304" pitchFamily="18" charset="0"/>
                <a:ea typeface="Aptos" panose="020B0004020202020204" pitchFamily="34" charset="0"/>
                <a:cs typeface="Times New Roman" panose="02020603050405020304" pitchFamily="18" charset="0"/>
              </a:rPr>
              <a:t>Υποστήριξη για Εκπαιδευτικούς</a:t>
            </a: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 – Βοηθά τους δασκάλους παρέχοντας δεδομένα και αναλύσεις σχετικά με την πρόοδο των μαθητών, επιτρέποντας τους να προσαρμόσουν τις διδασκαλίες τους αναλόγως.</a:t>
            </a:r>
          </a:p>
          <a:p>
            <a:pPr>
              <a:lnSpc>
                <a:spcPct val="90000"/>
              </a:lnSpc>
              <a:buClr>
                <a:srgbClr val="FC6F4C"/>
              </a:buClr>
            </a:pPr>
            <a:endParaRPr lang="el-GR" sz="800" dirty="0"/>
          </a:p>
        </p:txBody>
      </p:sp>
    </p:spTree>
    <p:extLst>
      <p:ext uri="{BB962C8B-B14F-4D97-AF65-F5344CB8AC3E}">
        <p14:creationId xmlns:p14="http://schemas.microsoft.com/office/powerpoint/2010/main" val="245844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DDFDA51-DE35-F964-CD18-0B03D5D2AA14}"/>
              </a:ext>
            </a:extLst>
          </p:cNvPr>
          <p:cNvSpPr>
            <a:spLocks noGrp="1"/>
          </p:cNvSpPr>
          <p:nvPr>
            <p:ph type="title"/>
          </p:nvPr>
        </p:nvSpPr>
        <p:spPr>
          <a:xfrm>
            <a:off x="685346" y="609600"/>
            <a:ext cx="4483554" cy="1329596"/>
          </a:xfrm>
        </p:spPr>
        <p:txBody>
          <a:bodyPr>
            <a:normAutofit/>
          </a:bodyPr>
          <a:lstStyle/>
          <a:p>
            <a:r>
              <a:rPr lang="en-US" sz="2800" dirty="0">
                <a:latin typeface="Times New Roman" panose="02020603050405020304" pitchFamily="18" charset="0"/>
                <a:cs typeface="Times New Roman" panose="02020603050405020304" pitchFamily="18" charset="0"/>
              </a:rPr>
              <a:t>Al </a:t>
            </a:r>
            <a:r>
              <a:rPr lang="el-GR" sz="2800" dirty="0">
                <a:latin typeface="Times New Roman" panose="02020603050405020304" pitchFamily="18" charset="0"/>
                <a:cs typeface="Times New Roman" panose="02020603050405020304" pitchFamily="18" charset="0"/>
              </a:rPr>
              <a:t>και Εκπαίδευση</a:t>
            </a:r>
          </a:p>
        </p:txBody>
      </p:sp>
      <p:graphicFrame>
        <p:nvGraphicFramePr>
          <p:cNvPr id="14" name="Θέση περιεχομένου 2">
            <a:extLst>
              <a:ext uri="{FF2B5EF4-FFF2-40B4-BE49-F238E27FC236}">
                <a16:creationId xmlns:a16="http://schemas.microsoft.com/office/drawing/2014/main" id="{8B3E4C9A-2B47-9DB4-17B5-75F17FC2D06D}"/>
              </a:ext>
            </a:extLst>
          </p:cNvPr>
          <p:cNvGraphicFramePr>
            <a:graphicFrameLocks noGrp="1"/>
          </p:cNvGraphicFramePr>
          <p:nvPr>
            <p:ph idx="1"/>
            <p:extLst>
              <p:ext uri="{D42A27DB-BD31-4B8C-83A1-F6EECF244321}">
                <p14:modId xmlns:p14="http://schemas.microsoft.com/office/powerpoint/2010/main" val="3065656268"/>
              </p:ext>
            </p:extLst>
          </p:nvPr>
        </p:nvGraphicFramePr>
        <p:xfrm>
          <a:off x="429568" y="1680523"/>
          <a:ext cx="4686302" cy="46248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9">
            <a:extLst>
              <a:ext uri="{FF2B5EF4-FFF2-40B4-BE49-F238E27FC236}">
                <a16:creationId xmlns:a16="http://schemas.microsoft.com/office/drawing/2014/main" id="{7AEE9CAC-347C-43C2-AE87-6BC5566E60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8">
            <a:extLst>
              <a:ext uri="{28A0092B-C50C-407E-A947-70E740481C1C}">
                <a14:useLocalDpi xmlns:a14="http://schemas.microsoft.com/office/drawing/2010/main" val="0"/>
              </a:ext>
            </a:extLst>
          </a:blip>
          <a:srcRect t="964" r="2807" b="1446"/>
          <a:stretch/>
        </p:blipFill>
        <p:spPr>
          <a:xfrm>
            <a:off x="5424678" y="1"/>
            <a:ext cx="3719322" cy="6858000"/>
          </a:xfrm>
          <a:prstGeom prst="rect">
            <a:avLst/>
          </a:prstGeom>
        </p:spPr>
      </p:pic>
      <p:pic>
        <p:nvPicPr>
          <p:cNvPr id="6" name="Εικόνα 5" descr="Εικόνα που περιέχει άτομο, εσωτερικός χώρος, κείμενο, βιβλίο&#10;&#10;Το περιεχόμενο που δημιουργείται από τεχνολογία AI ενδέχεται να είναι εσφαλμένο.">
            <a:extLst>
              <a:ext uri="{FF2B5EF4-FFF2-40B4-BE49-F238E27FC236}">
                <a16:creationId xmlns:a16="http://schemas.microsoft.com/office/drawing/2014/main" id="{D212D97B-FB50-2073-3B61-CEF46DD8DF56}"/>
              </a:ext>
            </a:extLst>
          </p:cNvPr>
          <p:cNvPicPr>
            <a:picLocks noChangeAspect="1"/>
          </p:cNvPicPr>
          <p:nvPr/>
        </p:nvPicPr>
        <p:blipFill>
          <a:blip r:embed="rId9"/>
          <a:stretch>
            <a:fillRect/>
          </a:stretch>
        </p:blipFill>
        <p:spPr>
          <a:xfrm>
            <a:off x="5677060" y="2035276"/>
            <a:ext cx="3214557" cy="3214557"/>
          </a:xfrm>
          <a:prstGeom prst="rect">
            <a:avLst/>
          </a:prstGeom>
        </p:spPr>
      </p:pic>
    </p:spTree>
    <p:extLst>
      <p:ext uri="{BB962C8B-B14F-4D97-AF65-F5344CB8AC3E}">
        <p14:creationId xmlns:p14="http://schemas.microsoft.com/office/powerpoint/2010/main" val="353552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F69203A-FD8C-DDA8-ACDE-E29AEAA11D2B}"/>
              </a:ext>
            </a:extLst>
          </p:cNvPr>
          <p:cNvSpPr>
            <a:spLocks noGrp="1"/>
          </p:cNvSpPr>
          <p:nvPr>
            <p:ph type="title"/>
          </p:nvPr>
        </p:nvSpPr>
        <p:spPr/>
        <p:txBody>
          <a:bodyPr>
            <a:normAutofit/>
          </a:bodyPr>
          <a:lstStyle/>
          <a:p>
            <a:r>
              <a:rPr lang="el-GR" sz="2800" dirty="0">
                <a:latin typeface="Times New Roman" panose="02020603050405020304" pitchFamily="18" charset="0"/>
                <a:cs typeface="Times New Roman" panose="02020603050405020304" pitchFamily="18" charset="0"/>
              </a:rPr>
              <a:t>Οφέλη</a:t>
            </a:r>
          </a:p>
        </p:txBody>
      </p:sp>
      <p:graphicFrame>
        <p:nvGraphicFramePr>
          <p:cNvPr id="5" name="Θέση περιεχομένου 2">
            <a:extLst>
              <a:ext uri="{FF2B5EF4-FFF2-40B4-BE49-F238E27FC236}">
                <a16:creationId xmlns:a16="http://schemas.microsoft.com/office/drawing/2014/main" id="{95BB14DF-6415-5E5B-4E06-AD75353A4193}"/>
              </a:ext>
            </a:extLst>
          </p:cNvPr>
          <p:cNvGraphicFramePr>
            <a:graphicFrameLocks noGrp="1"/>
          </p:cNvGraphicFramePr>
          <p:nvPr>
            <p:ph idx="1"/>
            <p:extLst>
              <p:ext uri="{D42A27DB-BD31-4B8C-83A1-F6EECF244321}">
                <p14:modId xmlns:p14="http://schemas.microsoft.com/office/powerpoint/2010/main" val="1434425473"/>
              </p:ext>
            </p:extLst>
          </p:nvPr>
        </p:nvGraphicFramePr>
        <p:xfrm>
          <a:off x="685346" y="1732450"/>
          <a:ext cx="7765322" cy="4058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066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346" y="609600"/>
            <a:ext cx="7765321" cy="970450"/>
          </a:xfrm>
        </p:spPr>
        <p:txBody>
          <a:bodyPr>
            <a:normAutofit fontScale="90000"/>
          </a:bodyPr>
          <a:lstStyle/>
          <a:p>
            <a:r>
              <a:rPr lang="el-GR" dirty="0">
                <a:latin typeface="Times New Roman" panose="02020603050405020304" pitchFamily="18" charset="0"/>
                <a:cs typeface="Times New Roman" panose="02020603050405020304" pitchFamily="18" charset="0"/>
              </a:rPr>
              <a:t>Οφέλη για μαθητές και εκπαιδευτικούς</a:t>
            </a:r>
          </a:p>
        </p:txBody>
      </p:sp>
      <p:graphicFrame>
        <p:nvGraphicFramePr>
          <p:cNvPr id="15" name="Content Placeholder 2">
            <a:extLst>
              <a:ext uri="{FF2B5EF4-FFF2-40B4-BE49-F238E27FC236}">
                <a16:creationId xmlns:a16="http://schemas.microsoft.com/office/drawing/2014/main" id="{EB7FBB23-4CD2-631D-197F-31ABC7B8DBE1}"/>
              </a:ext>
            </a:extLst>
          </p:cNvPr>
          <p:cNvGraphicFramePr>
            <a:graphicFrameLocks noGrp="1"/>
          </p:cNvGraphicFramePr>
          <p:nvPr>
            <p:ph idx="1"/>
            <p:extLst>
              <p:ext uri="{D42A27DB-BD31-4B8C-83A1-F6EECF244321}">
                <p14:modId xmlns:p14="http://schemas.microsoft.com/office/powerpoint/2010/main" val="2747628234"/>
              </p:ext>
            </p:extLst>
          </p:nvPr>
        </p:nvGraphicFramePr>
        <p:xfrm>
          <a:off x="685800" y="1731963"/>
          <a:ext cx="7765256" cy="405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7B3B222-987C-64BF-941D-55C462E3DA12}"/>
              </a:ext>
            </a:extLst>
          </p:cNvPr>
          <p:cNvSpPr>
            <a:spLocks noGrp="1"/>
          </p:cNvSpPr>
          <p:nvPr>
            <p:ph type="title"/>
          </p:nvPr>
        </p:nvSpPr>
        <p:spPr/>
        <p:txBody>
          <a:bodyPr/>
          <a:lstStyle/>
          <a:p>
            <a:endParaRPr lang="el-GR"/>
          </a:p>
        </p:txBody>
      </p:sp>
      <p:pic>
        <p:nvPicPr>
          <p:cNvPr id="5" name="Θέση περιεχομένου 4" descr="Εικόνα που περιέχει κείμενο, στιγμιότυπο οθόνης, ιστοσελίδα, τοποθεσία web&#10;&#10;Το περιεχόμενο που δημιουργείται από τεχνολογία AI ενδέχεται να είναι εσφαλμένο.">
            <a:extLst>
              <a:ext uri="{FF2B5EF4-FFF2-40B4-BE49-F238E27FC236}">
                <a16:creationId xmlns:a16="http://schemas.microsoft.com/office/drawing/2014/main" id="{4B6C4A03-D254-F48D-A6F4-F337C9A125D4}"/>
              </a:ext>
            </a:extLst>
          </p:cNvPr>
          <p:cNvPicPr>
            <a:picLocks noGrp="1" noChangeAspect="1"/>
          </p:cNvPicPr>
          <p:nvPr>
            <p:ph idx="1"/>
          </p:nvPr>
        </p:nvPicPr>
        <p:blipFill>
          <a:blip r:embed="rId2"/>
          <a:stretch>
            <a:fillRect/>
          </a:stretch>
        </p:blipFill>
        <p:spPr>
          <a:xfrm>
            <a:off x="587375" y="1350963"/>
            <a:ext cx="8245777" cy="4636180"/>
          </a:xfrm>
        </p:spPr>
      </p:pic>
    </p:spTree>
    <p:extLst>
      <p:ext uri="{BB962C8B-B14F-4D97-AF65-F5344CB8AC3E}">
        <p14:creationId xmlns:p14="http://schemas.microsoft.com/office/powerpoint/2010/main" val="3261147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BBCB306-17F3-2308-5EAF-E3B0C152F167}"/>
              </a:ext>
            </a:extLst>
          </p:cNvPr>
          <p:cNvSpPr>
            <a:spLocks noGrp="1"/>
          </p:cNvSpPr>
          <p:nvPr>
            <p:ph type="title"/>
          </p:nvPr>
        </p:nvSpPr>
        <p:spPr>
          <a:xfrm>
            <a:off x="685346" y="609600"/>
            <a:ext cx="4483554" cy="970450"/>
          </a:xfrm>
        </p:spPr>
        <p:txBody>
          <a:bodyPr>
            <a:normAutofit fontScale="90000"/>
          </a:bodyPr>
          <a:lstStyle/>
          <a:p>
            <a:r>
              <a:rPr lang="el-GR" dirty="0"/>
              <a:t>Πρακτική Εφαρμογή </a:t>
            </a:r>
          </a:p>
        </p:txBody>
      </p:sp>
      <p:sp>
        <p:nvSpPr>
          <p:cNvPr id="9" name="Content Placeholder 8">
            <a:extLst>
              <a:ext uri="{FF2B5EF4-FFF2-40B4-BE49-F238E27FC236}">
                <a16:creationId xmlns:a16="http://schemas.microsoft.com/office/drawing/2014/main" id="{3AC2818D-9332-6680-0C7F-7473898A87D7}"/>
              </a:ext>
            </a:extLst>
          </p:cNvPr>
          <p:cNvSpPr>
            <a:spLocks noGrp="1"/>
          </p:cNvSpPr>
          <p:nvPr>
            <p:ph idx="1"/>
          </p:nvPr>
        </p:nvSpPr>
        <p:spPr>
          <a:xfrm>
            <a:off x="685346" y="1828801"/>
            <a:ext cx="4483554" cy="3866048"/>
          </a:xfrm>
        </p:spPr>
        <p:txBody>
          <a:bodyPr anchor="ctr">
            <a:normAutofit/>
          </a:bodyPr>
          <a:lstStyle/>
          <a:p>
            <a:pPr>
              <a:lnSpc>
                <a:spcPct val="90000"/>
              </a:lnSpc>
              <a:buClr>
                <a:srgbClr val="0BE54D"/>
              </a:buClr>
            </a:pPr>
            <a:r>
              <a:rPr lang="el-GR" sz="1200" dirty="0">
                <a:latin typeface="Times New Roman" panose="02020603050405020304" pitchFamily="18" charset="0"/>
                <a:cs typeface="Times New Roman" panose="02020603050405020304" pitchFamily="18" charset="0"/>
              </a:rPr>
              <a:t>Το </a:t>
            </a:r>
            <a:r>
              <a:rPr lang="el-GR" sz="1200" dirty="0" err="1">
                <a:latin typeface="Times New Roman" panose="02020603050405020304" pitchFamily="18" charset="0"/>
                <a:cs typeface="Times New Roman" panose="02020603050405020304" pitchFamily="18" charset="0"/>
              </a:rPr>
              <a:t>Khanmigo</a:t>
            </a:r>
            <a:r>
              <a:rPr lang="el-GR" sz="1200" dirty="0">
                <a:latin typeface="Times New Roman" panose="02020603050405020304" pitchFamily="18" charset="0"/>
                <a:cs typeface="Times New Roman" panose="02020603050405020304" pitchFamily="18" charset="0"/>
              </a:rPr>
              <a:t> βοηθά τους μαθητές όταν αντιμετωπίζουν δυσκολίες, καθοδηγώντας τους βήμα-βήμα χωρίς να τους δίνει απευθείας την απάντηση. Αν κάνουν λάθος, τους ενθαρρύνει να </a:t>
            </a:r>
            <a:r>
              <a:rPr lang="el-GR" sz="1200" dirty="0" err="1">
                <a:latin typeface="Times New Roman" panose="02020603050405020304" pitchFamily="18" charset="0"/>
                <a:cs typeface="Times New Roman" panose="02020603050405020304" pitchFamily="18" charset="0"/>
              </a:rPr>
              <a:t>ξαναπροσπαθήσουν</a:t>
            </a:r>
            <a:r>
              <a:rPr lang="el-GR" sz="1200" dirty="0">
                <a:latin typeface="Times New Roman" panose="02020603050405020304" pitchFamily="18" charset="0"/>
                <a:cs typeface="Times New Roman" panose="02020603050405020304" pitchFamily="18" charset="0"/>
              </a:rPr>
              <a:t>.</a:t>
            </a:r>
            <a:endParaRPr lang="en-US" sz="1200" dirty="0">
              <a:latin typeface="Times New Roman" panose="02020603050405020304" pitchFamily="18" charset="0"/>
              <a:cs typeface="Times New Roman" panose="02020603050405020304" pitchFamily="18" charset="0"/>
            </a:endParaRPr>
          </a:p>
          <a:p>
            <a:pPr>
              <a:lnSpc>
                <a:spcPct val="90000"/>
              </a:lnSpc>
              <a:buClr>
                <a:srgbClr val="0BE54D"/>
              </a:buClr>
            </a:pPr>
            <a:r>
              <a:rPr lang="el-GR" sz="1200" dirty="0">
                <a:latin typeface="Times New Roman" panose="02020603050405020304" pitchFamily="18" charset="0"/>
                <a:cs typeface="Times New Roman" panose="02020603050405020304" pitchFamily="18" charset="0"/>
              </a:rPr>
              <a:t> Μπορεί να βοηθήσει σε διάφορα μαθήματα όπως μαθηματικά, ιστορία, χημεία, φυσική και τέχνη, ενώ προσφέρει και κίνητρα, κουίζ και συνοψίσεις βίντεο. </a:t>
            </a:r>
            <a:endParaRPr lang="en-US" sz="1200" dirty="0">
              <a:latin typeface="Times New Roman" panose="02020603050405020304" pitchFamily="18" charset="0"/>
              <a:cs typeface="Times New Roman" panose="02020603050405020304" pitchFamily="18" charset="0"/>
            </a:endParaRPr>
          </a:p>
          <a:p>
            <a:pPr>
              <a:lnSpc>
                <a:spcPct val="90000"/>
              </a:lnSpc>
              <a:buClr>
                <a:srgbClr val="0BE54D"/>
              </a:buClr>
            </a:pPr>
            <a:r>
              <a:rPr lang="el-GR" sz="1200" dirty="0">
                <a:latin typeface="Times New Roman" panose="02020603050405020304" pitchFamily="18" charset="0"/>
                <a:cs typeface="Times New Roman" panose="02020603050405020304" pitchFamily="18" charset="0"/>
              </a:rPr>
              <a:t>Η  γλώσσα που χρησιμοποιεί είναι φιλική και φυσική, προσαρμόζεται στις ανάγκες του κάθε μαθητή και τον ενθαρρύνει να συνεχίσει να προσπαθεί.</a:t>
            </a:r>
          </a:p>
          <a:p>
            <a:pPr>
              <a:lnSpc>
                <a:spcPct val="90000"/>
              </a:lnSpc>
              <a:buClr>
                <a:srgbClr val="0BE54D"/>
              </a:buClr>
            </a:pPr>
            <a:r>
              <a:rPr lang="el-GR" sz="1200" kern="100" dirty="0">
                <a:effectLst/>
                <a:latin typeface="Times New Roman" panose="02020603050405020304" pitchFamily="18" charset="0"/>
                <a:ea typeface="Aptos" panose="020B0004020202020204" pitchFamily="34" charset="0"/>
                <a:cs typeface="Times New Roman" panose="02020603050405020304" pitchFamily="18" charset="0"/>
              </a:rPr>
              <a:t> Αν ο μαθητής κάνει λάθος, το </a:t>
            </a:r>
            <a:r>
              <a:rPr lang="el-GR" sz="1200" kern="100" dirty="0" err="1">
                <a:effectLst/>
                <a:latin typeface="Times New Roman" panose="02020603050405020304" pitchFamily="18" charset="0"/>
                <a:ea typeface="Aptos" panose="020B0004020202020204" pitchFamily="34" charset="0"/>
                <a:cs typeface="Times New Roman" panose="02020603050405020304" pitchFamily="18" charset="0"/>
              </a:rPr>
              <a:t>Khanmigo</a:t>
            </a:r>
            <a:r>
              <a:rPr lang="el-GR" sz="1200" kern="100" dirty="0">
                <a:effectLst/>
                <a:latin typeface="Times New Roman" panose="02020603050405020304" pitchFamily="18" charset="0"/>
                <a:ea typeface="Aptos" panose="020B0004020202020204" pitchFamily="34" charset="0"/>
                <a:cs typeface="Times New Roman" panose="02020603050405020304" pitchFamily="18" charset="0"/>
              </a:rPr>
              <a:t> τον καθοδηγεί να διορθώσει το λάθος του με υποστηρικτικό τρόπο. Μπορεί επίσης να κινητοποιήσει τους μαθητές, να τους κάνει κουίζ και να προσαρμοστεί στις ανάγκες τους σε πραγματικό χρόνο. Επιπλέον, θυμάται προηγούμενες συζητήσεις, επιτρέποντας στους μαθητές να αναφέρουν και να βασίζονται σε παλιές συνεδρίες για να κατανοήσουν καλύτερα τα θέματα.</a:t>
            </a:r>
          </a:p>
          <a:p>
            <a:pPr>
              <a:lnSpc>
                <a:spcPct val="90000"/>
              </a:lnSpc>
              <a:buClr>
                <a:srgbClr val="0BE54D"/>
              </a:buClr>
            </a:pPr>
            <a:endParaRPr lang="en-US" sz="1700" dirty="0">
              <a:latin typeface="Times New Roman" panose="02020603050405020304" pitchFamily="18" charset="0"/>
              <a:cs typeface="Times New Roman" panose="02020603050405020304" pitchFamily="18" charset="0"/>
            </a:endParaRPr>
          </a:p>
        </p:txBody>
      </p:sp>
      <p:pic>
        <p:nvPicPr>
          <p:cNvPr id="17" name="Picture 16">
            <a:extLst>
              <a:ext uri="{FF2B5EF4-FFF2-40B4-BE49-F238E27FC236}">
                <a16:creationId xmlns:a16="http://schemas.microsoft.com/office/drawing/2014/main" id="{1CF706DA-13E8-4A4F-9260-551FB8127B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5424678" y="1"/>
            <a:ext cx="3719322" cy="6858000"/>
          </a:xfrm>
          <a:prstGeom prst="rect">
            <a:avLst/>
          </a:prstGeom>
        </p:spPr>
      </p:pic>
      <p:pic>
        <p:nvPicPr>
          <p:cNvPr id="5" name="Θέση περιεχομένου 4" descr="Εικόνα που περιέχει κείμενο, στιγμιότυπο οθόνης, γραμματοσειρά, σχεδίαση&#10;&#10;Το περιεχόμενο που δημιουργείται από τεχνολογία AI ενδέχεται να είναι εσφαλμένο.">
            <a:extLst>
              <a:ext uri="{FF2B5EF4-FFF2-40B4-BE49-F238E27FC236}">
                <a16:creationId xmlns:a16="http://schemas.microsoft.com/office/drawing/2014/main" id="{0540B3AE-B6DA-4A53-1F0D-3ED28DB2DD8E}"/>
              </a:ext>
            </a:extLst>
          </p:cNvPr>
          <p:cNvPicPr>
            <a:picLocks noChangeAspect="1"/>
          </p:cNvPicPr>
          <p:nvPr/>
        </p:nvPicPr>
        <p:blipFill>
          <a:blip r:embed="rId4"/>
          <a:srcRect l="895" r="-3" b="-3"/>
          <a:stretch/>
        </p:blipFill>
        <p:spPr>
          <a:xfrm>
            <a:off x="5664708" y="643465"/>
            <a:ext cx="2996694" cy="5103372"/>
          </a:xfrm>
          <a:prstGeom prst="rect">
            <a:avLst/>
          </a:prstGeom>
        </p:spPr>
      </p:pic>
    </p:spTree>
    <p:extLst>
      <p:ext uri="{BB962C8B-B14F-4D97-AF65-F5344CB8AC3E}">
        <p14:creationId xmlns:p14="http://schemas.microsoft.com/office/powerpoint/2010/main" val="3240404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AEA54AB-321B-6D8C-53DF-EFB3676E10B1}"/>
              </a:ext>
            </a:extLst>
          </p:cNvPr>
          <p:cNvSpPr>
            <a:spLocks noGrp="1"/>
          </p:cNvSpPr>
          <p:nvPr>
            <p:ph type="title"/>
          </p:nvPr>
        </p:nvSpPr>
        <p:spPr/>
        <p:txBody>
          <a:bodyPr>
            <a:normAutofit/>
          </a:bodyPr>
          <a:lstStyle/>
          <a:p>
            <a:r>
              <a:rPr lang="el-GR" sz="2800" dirty="0">
                <a:latin typeface="Times New Roman" panose="02020603050405020304" pitchFamily="18" charset="0"/>
                <a:cs typeface="Times New Roman" panose="02020603050405020304" pitchFamily="18" charset="0"/>
              </a:rPr>
              <a:t>Πρακτική Εφαρμογή του </a:t>
            </a:r>
            <a:r>
              <a:rPr lang="en-US" sz="2800" dirty="0" err="1">
                <a:latin typeface="Times New Roman" panose="02020603050405020304" pitchFamily="18" charset="0"/>
                <a:cs typeface="Times New Roman" panose="02020603050405020304" pitchFamily="18" charset="0"/>
              </a:rPr>
              <a:t>Khanmigo</a:t>
            </a:r>
            <a:endParaRPr lang="el-GR" sz="2800" dirty="0">
              <a:latin typeface="Times New Roman" panose="02020603050405020304" pitchFamily="18" charset="0"/>
              <a:cs typeface="Times New Roman" panose="02020603050405020304" pitchFamily="18" charset="0"/>
            </a:endParaRPr>
          </a:p>
        </p:txBody>
      </p:sp>
      <p:sp>
        <p:nvSpPr>
          <p:cNvPr id="3" name="Θέση περιεχομένου 2">
            <a:extLst>
              <a:ext uri="{FF2B5EF4-FFF2-40B4-BE49-F238E27FC236}">
                <a16:creationId xmlns:a16="http://schemas.microsoft.com/office/drawing/2014/main" id="{0AFB0573-8753-A11B-6A43-CEA723DBC3D1}"/>
              </a:ext>
            </a:extLst>
          </p:cNvPr>
          <p:cNvSpPr>
            <a:spLocks noGrp="1"/>
          </p:cNvSpPr>
          <p:nvPr>
            <p:ph idx="1"/>
          </p:nvPr>
        </p:nvSpPr>
        <p:spPr/>
        <p:txBody>
          <a:bodyPr/>
          <a:lstStyle/>
          <a:p>
            <a:r>
              <a:rPr lang="el-GR" sz="1800" dirty="0">
                <a:effectLst/>
                <a:latin typeface="Times New Roman" panose="02020603050405020304" pitchFamily="18" charset="0"/>
                <a:ea typeface="Aptos" panose="020B0004020202020204" pitchFamily="34" charset="0"/>
                <a:cs typeface="Times New Roman" panose="02020603050405020304" pitchFamily="18" charset="0"/>
              </a:rPr>
              <a:t>Το </a:t>
            </a:r>
            <a:r>
              <a:rPr lang="el-GR" sz="1800" dirty="0" err="1">
                <a:effectLst/>
                <a:latin typeface="Times New Roman" panose="02020603050405020304" pitchFamily="18" charset="0"/>
                <a:ea typeface="Aptos" panose="020B0004020202020204" pitchFamily="34" charset="0"/>
                <a:cs typeface="Times New Roman" panose="02020603050405020304" pitchFamily="18" charset="0"/>
              </a:rPr>
              <a:t>Khanmigo</a:t>
            </a:r>
            <a:r>
              <a:rPr lang="el-GR" sz="1800" dirty="0">
                <a:effectLst/>
                <a:latin typeface="Times New Roman" panose="02020603050405020304" pitchFamily="18" charset="0"/>
                <a:ea typeface="Aptos" panose="020B0004020202020204" pitchFamily="34" charset="0"/>
                <a:cs typeface="Times New Roman" panose="02020603050405020304" pitchFamily="18" charset="0"/>
              </a:rPr>
              <a:t> βοηθά τους μαθητές να σκέφτονται πιο βαθιά, χρησιμοποιώντας τη Σωκρατική μέθοδο ερώτησης. </a:t>
            </a:r>
            <a:endParaRPr lang="en-US"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l-GR" sz="1800" dirty="0">
                <a:effectLst/>
                <a:latin typeface="Times New Roman" panose="02020603050405020304" pitchFamily="18" charset="0"/>
                <a:ea typeface="Aptos" panose="020B0004020202020204" pitchFamily="34" charset="0"/>
                <a:cs typeface="Times New Roman" panose="02020603050405020304" pitchFamily="18" charset="0"/>
              </a:rPr>
              <a:t>Σε ένα πείραμα με έναν δημοσιογράφο, ο οποίος υποδύθηκε έναν φοιτητή που υποστηρίζει τον έλεγχο των όπλων, το </a:t>
            </a:r>
            <a:r>
              <a:rPr lang="el-GR" sz="1800" dirty="0" err="1">
                <a:effectLst/>
                <a:latin typeface="Times New Roman" panose="02020603050405020304" pitchFamily="18" charset="0"/>
                <a:ea typeface="Aptos" panose="020B0004020202020204" pitchFamily="34" charset="0"/>
                <a:cs typeface="Times New Roman" panose="02020603050405020304" pitchFamily="18" charset="0"/>
              </a:rPr>
              <a:t>Khanmigo</a:t>
            </a:r>
            <a:r>
              <a:rPr lang="el-GR" sz="1800" dirty="0">
                <a:effectLst/>
                <a:latin typeface="Times New Roman" panose="02020603050405020304" pitchFamily="18" charset="0"/>
                <a:ea typeface="Aptos" panose="020B0004020202020204" pitchFamily="34" charset="0"/>
                <a:cs typeface="Times New Roman" panose="02020603050405020304" pitchFamily="18" charset="0"/>
              </a:rPr>
              <a:t> δεν αντέτεινε ή υποστήριξε άμεσα την άποψη του μαθητή. </a:t>
            </a:r>
            <a:endParaRPr lang="en-US"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l-GR" sz="1800" dirty="0">
                <a:effectLst/>
                <a:latin typeface="Times New Roman" panose="02020603050405020304" pitchFamily="18" charset="0"/>
                <a:ea typeface="Aptos" panose="020B0004020202020204" pitchFamily="34" charset="0"/>
                <a:cs typeface="Times New Roman" panose="02020603050405020304" pitchFamily="18" charset="0"/>
              </a:rPr>
              <a:t>Αντίθετα, τον προκάλεσε να σκεφτεί τους λόγους πίσω από την νομοθεσία για  την οπλοκατοχή και γιατί παραμένει σε ισχύ. </a:t>
            </a:r>
          </a:p>
          <a:p>
            <a:r>
              <a:rPr lang="el-GR" sz="1800" dirty="0">
                <a:effectLst/>
                <a:latin typeface="Times New Roman" panose="02020603050405020304" pitchFamily="18" charset="0"/>
                <a:ea typeface="Aptos" panose="020B0004020202020204" pitchFamily="34" charset="0"/>
                <a:cs typeface="Times New Roman" panose="02020603050405020304" pitchFamily="18" charset="0"/>
              </a:rPr>
              <a:t>Το ενδιαφέρον είναι ότι το </a:t>
            </a:r>
            <a:r>
              <a:rPr lang="el-GR" sz="1800" dirty="0" err="1">
                <a:effectLst/>
                <a:latin typeface="Times New Roman" panose="02020603050405020304" pitchFamily="18" charset="0"/>
                <a:ea typeface="Aptos" panose="020B0004020202020204" pitchFamily="34" charset="0"/>
                <a:cs typeface="Times New Roman" panose="02020603050405020304" pitchFamily="18" charset="0"/>
              </a:rPr>
              <a:t>Khanmigo</a:t>
            </a:r>
            <a:r>
              <a:rPr lang="el-GR" sz="1800" dirty="0">
                <a:effectLst/>
                <a:latin typeface="Times New Roman" panose="02020603050405020304" pitchFamily="18" charset="0"/>
                <a:ea typeface="Aptos" panose="020B0004020202020204" pitchFamily="34" charset="0"/>
                <a:cs typeface="Times New Roman" panose="02020603050405020304" pitchFamily="18" charset="0"/>
              </a:rPr>
              <a:t> προώθησε τη συζήτηση χωρίς να επιβάλλει προσωπικές απόψεις, κάτι που θα ήταν δύσκολο για έναν δάσκαλο σε ένα τόσο φορτισμένο θέμα. Ο δημοσιογράφος εντυπωσιάστηκε από το γεγονός ότι το </a:t>
            </a:r>
            <a:r>
              <a:rPr lang="el-GR" sz="1800" dirty="0" err="1">
                <a:effectLst/>
                <a:latin typeface="Times New Roman" panose="02020603050405020304" pitchFamily="18" charset="0"/>
                <a:ea typeface="Aptos" panose="020B0004020202020204" pitchFamily="34" charset="0"/>
                <a:cs typeface="Times New Roman" panose="02020603050405020304" pitchFamily="18" charset="0"/>
              </a:rPr>
              <a:t>Khanmigo</a:t>
            </a:r>
            <a:r>
              <a:rPr lang="el-GR" sz="1800" dirty="0">
                <a:effectLst/>
                <a:latin typeface="Times New Roman" panose="02020603050405020304" pitchFamily="18" charset="0"/>
                <a:ea typeface="Aptos" panose="020B0004020202020204" pitchFamily="34" charset="0"/>
                <a:cs typeface="Times New Roman" panose="02020603050405020304" pitchFamily="18" charset="0"/>
              </a:rPr>
              <a:t> ενθαρρύνει τη σκέψη χωρίς μεροληψία.</a:t>
            </a:r>
            <a:endParaRPr lang="el-G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21659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521BB84-707F-AD86-E9C3-1B84CEF1B933}"/>
              </a:ext>
            </a:extLst>
          </p:cNvPr>
          <p:cNvSpPr>
            <a:spLocks noGrp="1"/>
          </p:cNvSpPr>
          <p:nvPr>
            <p:ph type="title"/>
          </p:nvPr>
        </p:nvSpPr>
        <p:spPr>
          <a:xfrm>
            <a:off x="685346" y="609600"/>
            <a:ext cx="7765321" cy="970450"/>
          </a:xfrm>
        </p:spPr>
        <p:txBody>
          <a:bodyPr>
            <a:normAutofit/>
          </a:bodyPr>
          <a:lstStyle/>
          <a:p>
            <a:r>
              <a:rPr lang="el-GR"/>
              <a:t>Προοπτικές</a:t>
            </a:r>
          </a:p>
        </p:txBody>
      </p:sp>
      <p:graphicFrame>
        <p:nvGraphicFramePr>
          <p:cNvPr id="12" name="Θέση περιεχομένου 2">
            <a:extLst>
              <a:ext uri="{FF2B5EF4-FFF2-40B4-BE49-F238E27FC236}">
                <a16:creationId xmlns:a16="http://schemas.microsoft.com/office/drawing/2014/main" id="{DB4BE3FB-0026-4D7B-F570-875B36950C90}"/>
              </a:ext>
            </a:extLst>
          </p:cNvPr>
          <p:cNvGraphicFramePr>
            <a:graphicFrameLocks noGrp="1"/>
          </p:cNvGraphicFramePr>
          <p:nvPr>
            <p:ph idx="1"/>
            <p:extLst>
              <p:ext uri="{D42A27DB-BD31-4B8C-83A1-F6EECF244321}">
                <p14:modId xmlns:p14="http://schemas.microsoft.com/office/powerpoint/2010/main" val="4278049155"/>
              </p:ext>
            </p:extLst>
          </p:nvPr>
        </p:nvGraphicFramePr>
        <p:xfrm>
          <a:off x="685800" y="1731963"/>
          <a:ext cx="7765256" cy="405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2970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Συμπεράσματα</a:t>
            </a:r>
          </a:p>
        </p:txBody>
      </p:sp>
      <p:graphicFrame>
        <p:nvGraphicFramePr>
          <p:cNvPr id="5" name="Content Placeholder 2">
            <a:extLst>
              <a:ext uri="{FF2B5EF4-FFF2-40B4-BE49-F238E27FC236}">
                <a16:creationId xmlns:a16="http://schemas.microsoft.com/office/drawing/2014/main" id="{B838AACC-8528-2B1C-7CE9-54BFA431BD45}"/>
              </a:ext>
            </a:extLst>
          </p:cNvPr>
          <p:cNvGraphicFramePr>
            <a:graphicFrameLocks noGrp="1"/>
          </p:cNvGraphicFramePr>
          <p:nvPr>
            <p:ph idx="1"/>
          </p:nvPr>
        </p:nvGraphicFramePr>
        <p:xfrm>
          <a:off x="685346" y="1732450"/>
          <a:ext cx="7765322" cy="4058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C99B997-4093-35F1-8962-A69A08D7142B}"/>
              </a:ext>
            </a:extLst>
          </p:cNvPr>
          <p:cNvSpPr>
            <a:spLocks noGrp="1"/>
          </p:cNvSpPr>
          <p:nvPr>
            <p:ph type="title"/>
          </p:nvPr>
        </p:nvSpPr>
        <p:spPr/>
        <p:txBody>
          <a:bodyPr/>
          <a:lstStyle/>
          <a:p>
            <a:r>
              <a:rPr lang="el-GR" dirty="0"/>
              <a:t>Ευχαριστώ για την προσοχή σας!</a:t>
            </a:r>
          </a:p>
        </p:txBody>
      </p:sp>
      <p:sp>
        <p:nvSpPr>
          <p:cNvPr id="3" name="Θέση περιεχομένου 2">
            <a:extLst>
              <a:ext uri="{FF2B5EF4-FFF2-40B4-BE49-F238E27FC236}">
                <a16:creationId xmlns:a16="http://schemas.microsoft.com/office/drawing/2014/main" id="{F9BA51E4-C09A-5FDC-47F4-7836EAE5085A}"/>
              </a:ext>
            </a:extLst>
          </p:cNvPr>
          <p:cNvSpPr>
            <a:spLocks noGrp="1"/>
          </p:cNvSpPr>
          <p:nvPr>
            <p:ph idx="1"/>
          </p:nvPr>
        </p:nvSpPr>
        <p:spPr/>
        <p:txBody>
          <a:bodyPr/>
          <a:lstStyle/>
          <a:p>
            <a:endParaRPr lang="el-GR"/>
          </a:p>
        </p:txBody>
      </p:sp>
    </p:spTree>
    <p:extLst>
      <p:ext uri="{BB962C8B-B14F-4D97-AF65-F5344CB8AC3E}">
        <p14:creationId xmlns:p14="http://schemas.microsoft.com/office/powerpoint/2010/main" val="246495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5E0C22D-034B-D817-C5B3-1337EB6102C2}"/>
              </a:ext>
            </a:extLst>
          </p:cNvPr>
          <p:cNvSpPr>
            <a:spLocks noGrp="1"/>
          </p:cNvSpPr>
          <p:nvPr>
            <p:ph type="title"/>
          </p:nvPr>
        </p:nvSpPr>
        <p:spPr/>
        <p:txBody>
          <a:bodyPr/>
          <a:lstStyle/>
          <a:p>
            <a:r>
              <a:rPr lang="el-GR" dirty="0">
                <a:latin typeface="Times New Roman" panose="02020603050405020304" pitchFamily="18" charset="0"/>
                <a:cs typeface="Times New Roman" panose="02020603050405020304" pitchFamily="18" charset="0"/>
              </a:rPr>
              <a:t>Περιεχόμενα</a:t>
            </a:r>
          </a:p>
        </p:txBody>
      </p:sp>
      <p:sp>
        <p:nvSpPr>
          <p:cNvPr id="3" name="Θέση περιεχομένου 2">
            <a:extLst>
              <a:ext uri="{FF2B5EF4-FFF2-40B4-BE49-F238E27FC236}">
                <a16:creationId xmlns:a16="http://schemas.microsoft.com/office/drawing/2014/main" id="{AE63EF9F-F96A-8C88-7F49-3110E2D02383}"/>
              </a:ext>
            </a:extLst>
          </p:cNvPr>
          <p:cNvSpPr>
            <a:spLocks noGrp="1"/>
          </p:cNvSpPr>
          <p:nvPr>
            <p:ph idx="1"/>
          </p:nvPr>
        </p:nvSpPr>
        <p:spPr/>
        <p:txBody>
          <a:bodyPr/>
          <a:lstStyle/>
          <a:p>
            <a:r>
              <a:rPr lang="el-GR" dirty="0">
                <a:latin typeface="Times New Roman" panose="02020603050405020304" pitchFamily="18" charset="0"/>
                <a:cs typeface="Times New Roman" panose="02020603050405020304" pitchFamily="18" charset="0"/>
              </a:rPr>
              <a:t>Τεχνητή Νοημοσύνη και Εκπαίδευση</a:t>
            </a:r>
            <a:endParaRPr lang="en-US" dirty="0">
              <a:latin typeface="Times New Roman" panose="02020603050405020304" pitchFamily="18" charset="0"/>
              <a:cs typeface="Times New Roman" panose="02020603050405020304" pitchFamily="18" charset="0"/>
            </a:endParaRPr>
          </a:p>
          <a:p>
            <a:r>
              <a:rPr lang="el-GR" dirty="0">
                <a:latin typeface="Times New Roman" panose="02020603050405020304" pitchFamily="18" charset="0"/>
                <a:cs typeface="Times New Roman" panose="02020603050405020304" pitchFamily="18" charset="0"/>
              </a:rPr>
              <a:t>Ιστορικό Υπόβαθρο </a:t>
            </a:r>
          </a:p>
          <a:p>
            <a:r>
              <a:rPr lang="el-GR" dirty="0">
                <a:latin typeface="Times New Roman" panose="02020603050405020304" pitchFamily="18" charset="0"/>
                <a:cs typeface="Times New Roman" panose="02020603050405020304" pitchFamily="18" charset="0"/>
              </a:rPr>
              <a:t>Βασικές Αρχές</a:t>
            </a:r>
          </a:p>
          <a:p>
            <a:r>
              <a:rPr lang="el-GR" dirty="0">
                <a:latin typeface="Times New Roman" panose="02020603050405020304" pitchFamily="18" charset="0"/>
                <a:cs typeface="Times New Roman" panose="02020603050405020304" pitchFamily="18" charset="0"/>
              </a:rPr>
              <a:t>Οφέλη</a:t>
            </a:r>
          </a:p>
          <a:p>
            <a:r>
              <a:rPr lang="el-GR" dirty="0">
                <a:latin typeface="Times New Roman" panose="02020603050405020304" pitchFamily="18" charset="0"/>
                <a:cs typeface="Times New Roman" panose="02020603050405020304" pitchFamily="18" charset="0"/>
              </a:rPr>
              <a:t>Χαρακτηριστικά και Λειτουργίες</a:t>
            </a:r>
          </a:p>
          <a:p>
            <a:r>
              <a:rPr lang="el-GR" dirty="0">
                <a:latin typeface="Times New Roman" panose="02020603050405020304" pitchFamily="18" charset="0"/>
                <a:cs typeface="Times New Roman" panose="02020603050405020304" pitchFamily="18" charset="0"/>
              </a:rPr>
              <a:t>Παραδείγματα</a:t>
            </a:r>
          </a:p>
          <a:p>
            <a:r>
              <a:rPr lang="el-GR" dirty="0">
                <a:latin typeface="Times New Roman" panose="02020603050405020304" pitchFamily="18" charset="0"/>
                <a:cs typeface="Times New Roman" panose="02020603050405020304" pitchFamily="18" charset="0"/>
              </a:rPr>
              <a:t>Προοπτικές</a:t>
            </a:r>
          </a:p>
          <a:p>
            <a:r>
              <a:rPr lang="el-GR" dirty="0">
                <a:latin typeface="Times New Roman" panose="02020603050405020304" pitchFamily="18" charset="0"/>
                <a:cs typeface="Times New Roman" panose="02020603050405020304" pitchFamily="18" charset="0"/>
              </a:rPr>
              <a:t>Συμπεράσματα</a:t>
            </a:r>
          </a:p>
          <a:p>
            <a:endParaRPr lang="el-GR" dirty="0"/>
          </a:p>
          <a:p>
            <a:endParaRPr lang="el-GR" dirty="0"/>
          </a:p>
        </p:txBody>
      </p:sp>
    </p:spTree>
    <p:extLst>
      <p:ext uri="{BB962C8B-B14F-4D97-AF65-F5344CB8AC3E}">
        <p14:creationId xmlns:p14="http://schemas.microsoft.com/office/powerpoint/2010/main" val="278114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D48C555-FEB5-4892-2295-FFD913C33188}"/>
              </a:ext>
            </a:extLst>
          </p:cNvPr>
          <p:cNvSpPr>
            <a:spLocks noGrp="1"/>
          </p:cNvSpPr>
          <p:nvPr>
            <p:ph type="title"/>
          </p:nvPr>
        </p:nvSpPr>
        <p:spPr>
          <a:xfrm>
            <a:off x="685800" y="370704"/>
            <a:ext cx="7765321" cy="970450"/>
          </a:xfrm>
        </p:spPr>
        <p:txBody>
          <a:bodyPr>
            <a:normAutofit/>
          </a:bodyPr>
          <a:lstStyle/>
          <a:p>
            <a:r>
              <a:rPr lang="el-GR" sz="2800" dirty="0"/>
              <a:t>Τεχνητή Νοημοσύνη και Εκπαίδευση</a:t>
            </a:r>
          </a:p>
        </p:txBody>
      </p:sp>
      <p:pic>
        <p:nvPicPr>
          <p:cNvPr id="25" name="Picture 24">
            <a:extLst>
              <a:ext uri="{FF2B5EF4-FFF2-40B4-BE49-F238E27FC236}">
                <a16:creationId xmlns:a16="http://schemas.microsoft.com/office/drawing/2014/main" id="{A8D526D7-C782-4F65-A21F-A6B40D869B47}"/>
              </a:ext>
              <a:ext uri="{C183D7F6-B498-43B3-948B-1728B52AA6E4}">
                <adec:decorative xmlns:adec="http://schemas.microsoft.com/office/drawing/2017/decorative" val="1"/>
              </a:ext>
            </a:extLst>
          </p:cNvPr>
          <p:cNvPicPr preferRelativeResize="0">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98" t="2669" r="616"/>
          <a:stretch/>
        </p:blipFill>
        <p:spPr>
          <a:xfrm>
            <a:off x="0" y="1731964"/>
            <a:ext cx="9144000" cy="5126036"/>
          </a:xfrm>
          <a:prstGeom prst="rect">
            <a:avLst/>
          </a:prstGeom>
          <a:effectLst>
            <a:innerShdw blurRad="63500" dist="50800" dir="16200000">
              <a:prstClr val="black">
                <a:alpha val="50000"/>
              </a:prstClr>
            </a:innerShdw>
          </a:effectLst>
        </p:spPr>
      </p:pic>
      <p:graphicFrame>
        <p:nvGraphicFramePr>
          <p:cNvPr id="21" name="Θέση περιεχομένου 2">
            <a:extLst>
              <a:ext uri="{FF2B5EF4-FFF2-40B4-BE49-F238E27FC236}">
                <a16:creationId xmlns:a16="http://schemas.microsoft.com/office/drawing/2014/main" id="{F08CA5D3-9D86-04C0-5D2C-4ED67B833FAE}"/>
              </a:ext>
            </a:extLst>
          </p:cNvPr>
          <p:cNvGraphicFramePr>
            <a:graphicFrameLocks noGrp="1"/>
          </p:cNvGraphicFramePr>
          <p:nvPr>
            <p:ph idx="1"/>
            <p:extLst>
              <p:ext uri="{D42A27DB-BD31-4B8C-83A1-F6EECF244321}">
                <p14:modId xmlns:p14="http://schemas.microsoft.com/office/powerpoint/2010/main" val="658774866"/>
              </p:ext>
            </p:extLst>
          </p:nvPr>
        </p:nvGraphicFramePr>
        <p:xfrm>
          <a:off x="685800" y="1892830"/>
          <a:ext cx="7765256" cy="389836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32019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pic>
        <p:nvPicPr>
          <p:cNvPr id="5" name="Εικόνα 4" descr="Εικόνα που περιέχει ρουχισμός, άτομο, ανθρώπινο πρόσωπο, άνδρας&#10;&#10;Το περιεχόμενο που δημιουργείται από τεχνολογία AI ενδέχεται να είναι εσφαλμένο.">
            <a:extLst>
              <a:ext uri="{FF2B5EF4-FFF2-40B4-BE49-F238E27FC236}">
                <a16:creationId xmlns:a16="http://schemas.microsoft.com/office/drawing/2014/main" id="{6B23D6F2-B00A-B2CC-7E94-7E915647F499}"/>
              </a:ext>
            </a:extLst>
          </p:cNvPr>
          <p:cNvPicPr>
            <a:picLocks noChangeAspect="1"/>
          </p:cNvPicPr>
          <p:nvPr/>
        </p:nvPicPr>
        <p:blipFill>
          <a:blip r:embed="rId3"/>
          <a:srcRect l="20076" r="18598" b="-1"/>
          <a:stretch/>
        </p:blipFill>
        <p:spPr>
          <a:xfrm>
            <a:off x="-7986" y="1"/>
            <a:ext cx="3428736" cy="6858000"/>
          </a:xfrm>
          <a:prstGeom prst="rect">
            <a:avLst/>
          </a:prstGeom>
        </p:spPr>
      </p:pic>
      <p:sp>
        <p:nvSpPr>
          <p:cNvPr id="3" name="Θέση περιεχομένου 2">
            <a:extLst>
              <a:ext uri="{FF2B5EF4-FFF2-40B4-BE49-F238E27FC236}">
                <a16:creationId xmlns:a16="http://schemas.microsoft.com/office/drawing/2014/main" id="{94EE463F-5D11-2BCF-4A65-DA42D5623AD7}"/>
              </a:ext>
            </a:extLst>
          </p:cNvPr>
          <p:cNvSpPr>
            <a:spLocks noGrp="1"/>
          </p:cNvSpPr>
          <p:nvPr>
            <p:ph idx="1"/>
          </p:nvPr>
        </p:nvSpPr>
        <p:spPr>
          <a:xfrm>
            <a:off x="3943510" y="1118472"/>
            <a:ext cx="4483554" cy="3866048"/>
          </a:xfrm>
        </p:spPr>
        <p:txBody>
          <a:bodyPr anchor="ctr">
            <a:normAutofit/>
          </a:bodyPr>
          <a:lstStyle/>
          <a:p>
            <a:pPr>
              <a:buClr>
                <a:srgbClr val="CA4C2C"/>
              </a:buClr>
            </a:pPr>
            <a:r>
              <a:rPr lang="en-US" kern="100" dirty="0">
                <a:effectLst/>
                <a:latin typeface="Times New Roman" panose="02020603050405020304" pitchFamily="18" charset="0"/>
                <a:ea typeface="Aptos" panose="020B0004020202020204" pitchFamily="34" charset="0"/>
                <a:cs typeface="Times New Roman" panose="02020603050405020304" pitchFamily="18" charset="0"/>
              </a:rPr>
              <a:t>“</a:t>
            </a:r>
            <a:r>
              <a:rPr lang="el-GR" kern="100" dirty="0">
                <a:effectLst/>
                <a:latin typeface="Times New Roman" panose="02020603050405020304" pitchFamily="18" charset="0"/>
                <a:ea typeface="Aptos" panose="020B0004020202020204" pitchFamily="34" charset="0"/>
                <a:cs typeface="Times New Roman" panose="02020603050405020304" pitchFamily="18" charset="0"/>
              </a:rPr>
              <a:t>Αντί να αντιμετωπίζεται με φόβο και επιφυλάξεις, η τεχνολογία αυτή θα πρέπει να αξιοποιείται ως εργαλείο που προάγει τη μάθηση και την προσαρμοστικότητα στις νέες γνωστικές απαιτήσεις του 21ου αιώνα, προσφέροντας έτσι νέες προοπτικές για τη μάθηση και την ανάπτυξη των μαθητών.</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a:t>
            </a:r>
            <a:endParaRPr lang="el-GR"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36900" indent="0">
              <a:buClr>
                <a:srgbClr val="CA4C2C"/>
              </a:buClr>
              <a:buNone/>
            </a:pPr>
            <a:endParaRPr lang="el-GR" dirty="0"/>
          </a:p>
        </p:txBody>
      </p:sp>
      <p:pic>
        <p:nvPicPr>
          <p:cNvPr id="10" name="Picture 9">
            <a:extLst>
              <a:ext uri="{FF2B5EF4-FFF2-40B4-BE49-F238E27FC236}">
                <a16:creationId xmlns:a16="http://schemas.microsoft.com/office/drawing/2014/main" id="{559DF61F-9058-49C9-8F75-DC501F983B0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964" r="2807" b="1446"/>
          <a:stretch/>
        </p:blipFill>
        <p:spPr>
          <a:xfrm>
            <a:off x="-7986" y="1"/>
            <a:ext cx="3517898" cy="6858000"/>
          </a:xfrm>
          <a:prstGeom prst="rect">
            <a:avLst/>
          </a:prstGeom>
        </p:spPr>
      </p:pic>
    </p:spTree>
    <p:extLst>
      <p:ext uri="{BB962C8B-B14F-4D97-AF65-F5344CB8AC3E}">
        <p14:creationId xmlns:p14="http://schemas.microsoft.com/office/powerpoint/2010/main" val="2972850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235C4B5-A261-A16A-5CD5-67D8A19B3B84}"/>
              </a:ext>
            </a:extLst>
          </p:cNvPr>
          <p:cNvSpPr>
            <a:spLocks noGrp="1"/>
          </p:cNvSpPr>
          <p:nvPr>
            <p:ph type="title"/>
          </p:nvPr>
        </p:nvSpPr>
        <p:spPr>
          <a:xfrm>
            <a:off x="685346" y="609600"/>
            <a:ext cx="7765321" cy="970450"/>
          </a:xfrm>
        </p:spPr>
        <p:txBody>
          <a:bodyPr>
            <a:normAutofit/>
          </a:bodyPr>
          <a:lstStyle/>
          <a:p>
            <a:r>
              <a:rPr lang="en-US">
                <a:latin typeface="Times New Roman" panose="02020603050405020304" pitchFamily="18" charset="0"/>
                <a:cs typeface="Times New Roman" panose="02020603050405020304" pitchFamily="18" charset="0"/>
              </a:rPr>
              <a:t>Khan Academy</a:t>
            </a:r>
            <a:endParaRPr lang="el-GR">
              <a:latin typeface="Times New Roman" panose="02020603050405020304" pitchFamily="18" charset="0"/>
              <a:cs typeface="Times New Roman" panose="02020603050405020304" pitchFamily="18" charset="0"/>
            </a:endParaRPr>
          </a:p>
        </p:txBody>
      </p:sp>
      <p:sp>
        <p:nvSpPr>
          <p:cNvPr id="3" name="Θέση περιεχομένου 2">
            <a:extLst>
              <a:ext uri="{FF2B5EF4-FFF2-40B4-BE49-F238E27FC236}">
                <a16:creationId xmlns:a16="http://schemas.microsoft.com/office/drawing/2014/main" id="{D6069D56-265E-64C2-EB2F-5B5B4EBC3667}"/>
              </a:ext>
            </a:extLst>
          </p:cNvPr>
          <p:cNvSpPr>
            <a:spLocks noGrp="1"/>
          </p:cNvSpPr>
          <p:nvPr>
            <p:ph idx="1"/>
          </p:nvPr>
        </p:nvSpPr>
        <p:spPr>
          <a:xfrm>
            <a:off x="685346" y="1732449"/>
            <a:ext cx="4159704" cy="4058751"/>
          </a:xfrm>
        </p:spPr>
        <p:txBody>
          <a:bodyPr anchor="ctr">
            <a:normAutofit/>
          </a:bodyPr>
          <a:lstStyle/>
          <a:p>
            <a:pPr>
              <a:lnSpc>
                <a:spcPct val="90000"/>
              </a:lnSpc>
              <a:buClr>
                <a:srgbClr val="D96390"/>
              </a:buClr>
            </a:pPr>
            <a:r>
              <a:rPr lang="el-GR" sz="1900">
                <a:effectLst/>
                <a:latin typeface="Times New Roman" panose="02020603050405020304" pitchFamily="18" charset="0"/>
                <a:cs typeface="Times New Roman" panose="02020603050405020304" pitchFamily="18" charset="0"/>
              </a:rPr>
              <a:t>Η </a:t>
            </a:r>
            <a:r>
              <a:rPr lang="el-GR" sz="1900" err="1">
                <a:effectLst/>
                <a:latin typeface="Times New Roman" panose="02020603050405020304" pitchFamily="18" charset="0"/>
                <a:cs typeface="Times New Roman" panose="02020603050405020304" pitchFamily="18" charset="0"/>
              </a:rPr>
              <a:t>Khan</a:t>
            </a:r>
            <a:r>
              <a:rPr lang="el-GR" sz="1900">
                <a:effectLst/>
                <a:latin typeface="Times New Roman" panose="02020603050405020304" pitchFamily="18" charset="0"/>
                <a:cs typeface="Times New Roman" panose="02020603050405020304" pitchFamily="18" charset="0"/>
              </a:rPr>
              <a:t> </a:t>
            </a:r>
            <a:r>
              <a:rPr lang="el-GR" sz="1900" err="1">
                <a:effectLst/>
                <a:latin typeface="Times New Roman" panose="02020603050405020304" pitchFamily="18" charset="0"/>
                <a:cs typeface="Times New Roman" panose="02020603050405020304" pitchFamily="18" charset="0"/>
              </a:rPr>
              <a:t>Academy</a:t>
            </a:r>
            <a:r>
              <a:rPr lang="el-GR" sz="1900">
                <a:effectLst/>
                <a:latin typeface="Times New Roman" panose="02020603050405020304" pitchFamily="18" charset="0"/>
                <a:cs typeface="Times New Roman" panose="02020603050405020304" pitchFamily="18" charset="0"/>
              </a:rPr>
              <a:t> είναι ένας μη κερδοσκοπικός εκπαιδευτικός οργανισμός, που ιδρύθηκε το 2008 από τον </a:t>
            </a:r>
            <a:r>
              <a:rPr lang="el-GR" sz="1900" err="1">
                <a:effectLst/>
                <a:latin typeface="Times New Roman" panose="02020603050405020304" pitchFamily="18" charset="0"/>
                <a:cs typeface="Times New Roman" panose="02020603050405020304" pitchFamily="18" charset="0"/>
              </a:rPr>
              <a:t>Salman</a:t>
            </a:r>
            <a:r>
              <a:rPr lang="el-GR" sz="1900">
                <a:effectLst/>
                <a:latin typeface="Times New Roman" panose="02020603050405020304" pitchFamily="18" charset="0"/>
                <a:cs typeface="Times New Roman" panose="02020603050405020304" pitchFamily="18" charset="0"/>
              </a:rPr>
              <a:t> </a:t>
            </a:r>
            <a:r>
              <a:rPr lang="el-GR" sz="1900" err="1">
                <a:effectLst/>
                <a:latin typeface="Times New Roman" panose="02020603050405020304" pitchFamily="18" charset="0"/>
                <a:cs typeface="Times New Roman" panose="02020603050405020304" pitchFamily="18" charset="0"/>
              </a:rPr>
              <a:t>Khan</a:t>
            </a:r>
            <a:r>
              <a:rPr lang="el-GR" sz="1900">
                <a:effectLst/>
                <a:latin typeface="Times New Roman" panose="02020603050405020304" pitchFamily="18" charset="0"/>
                <a:cs typeface="Times New Roman" panose="02020603050405020304" pitchFamily="18" charset="0"/>
              </a:rPr>
              <a:t> (</a:t>
            </a:r>
            <a:r>
              <a:rPr lang="el-GR" sz="1900" err="1">
                <a:effectLst/>
                <a:latin typeface="Times New Roman" panose="02020603050405020304" pitchFamily="18" charset="0"/>
                <a:cs typeface="Times New Roman" panose="02020603050405020304" pitchFamily="18" charset="0"/>
              </a:rPr>
              <a:t>Khan</a:t>
            </a:r>
            <a:r>
              <a:rPr lang="el-GR" sz="1900">
                <a:effectLst/>
                <a:latin typeface="Times New Roman" panose="02020603050405020304" pitchFamily="18" charset="0"/>
                <a:cs typeface="Times New Roman" panose="02020603050405020304" pitchFamily="18" charset="0"/>
              </a:rPr>
              <a:t>, 2008)</a:t>
            </a:r>
            <a:r>
              <a:rPr lang="en-US" sz="1900">
                <a:effectLst/>
                <a:latin typeface="Times New Roman" panose="02020603050405020304" pitchFamily="18" charset="0"/>
                <a:cs typeface="Times New Roman" panose="02020603050405020304" pitchFamily="18" charset="0"/>
              </a:rPr>
              <a:t>.</a:t>
            </a:r>
          </a:p>
          <a:p>
            <a:pPr>
              <a:lnSpc>
                <a:spcPct val="90000"/>
              </a:lnSpc>
              <a:buClr>
                <a:srgbClr val="D96390"/>
              </a:buClr>
            </a:pPr>
            <a:r>
              <a:rPr lang="el-GR" sz="1900">
                <a:effectLst/>
                <a:latin typeface="Times New Roman" panose="02020603050405020304" pitchFamily="18" charset="0"/>
                <a:cs typeface="Times New Roman" panose="02020603050405020304" pitchFamily="18" charset="0"/>
              </a:rPr>
              <a:t>Έχει σκοπό να παρέχει δωρεάν, παγκόσμια πρόσβαση και υψηλής ποιότητας εκπαίδευση σε όλους.</a:t>
            </a:r>
          </a:p>
          <a:p>
            <a:pPr>
              <a:lnSpc>
                <a:spcPct val="90000"/>
              </a:lnSpc>
              <a:buClr>
                <a:srgbClr val="D96390"/>
              </a:buClr>
            </a:pPr>
            <a:r>
              <a:rPr lang="el-GR" sz="1900">
                <a:effectLst/>
                <a:latin typeface="Times New Roman" panose="02020603050405020304" pitchFamily="18" charset="0"/>
                <a:cs typeface="Times New Roman" panose="02020603050405020304" pitchFamily="18" charset="0"/>
              </a:rPr>
              <a:t> Η πλατφόρμα προσφέρει </a:t>
            </a:r>
            <a:r>
              <a:rPr lang="el-GR" sz="1900" err="1">
                <a:effectLst/>
                <a:latin typeface="Times New Roman" panose="02020603050405020304" pitchFamily="18" charset="0"/>
                <a:cs typeface="Times New Roman" panose="02020603050405020304" pitchFamily="18" charset="0"/>
              </a:rPr>
              <a:t>διαδραστικά</a:t>
            </a:r>
            <a:r>
              <a:rPr lang="el-GR" sz="1900">
                <a:effectLst/>
                <a:latin typeface="Times New Roman" panose="02020603050405020304" pitchFamily="18" charset="0"/>
                <a:cs typeface="Times New Roman" panose="02020603050405020304" pitchFamily="18" charset="0"/>
              </a:rPr>
              <a:t> μαθήματα, βίντεο, και ασκήσεις σε θέματα όπως μαθηματικά, φυσική, πληροφορική, οικονομικά, ιστορία (</a:t>
            </a:r>
            <a:r>
              <a:rPr lang="el-GR" sz="1900" err="1">
                <a:effectLst/>
                <a:latin typeface="Times New Roman" panose="02020603050405020304" pitchFamily="18" charset="0"/>
                <a:cs typeface="Times New Roman" panose="02020603050405020304" pitchFamily="18" charset="0"/>
              </a:rPr>
              <a:t>Khan</a:t>
            </a:r>
            <a:r>
              <a:rPr lang="el-GR" sz="1900">
                <a:effectLst/>
                <a:latin typeface="Times New Roman" panose="02020603050405020304" pitchFamily="18" charset="0"/>
                <a:cs typeface="Times New Roman" panose="02020603050405020304" pitchFamily="18" charset="0"/>
              </a:rPr>
              <a:t> </a:t>
            </a:r>
            <a:r>
              <a:rPr lang="el-GR" sz="1900" err="1">
                <a:effectLst/>
                <a:latin typeface="Times New Roman" panose="02020603050405020304" pitchFamily="18" charset="0"/>
                <a:cs typeface="Times New Roman" panose="02020603050405020304" pitchFamily="18" charset="0"/>
              </a:rPr>
              <a:t>Academy</a:t>
            </a:r>
            <a:r>
              <a:rPr lang="el-GR" sz="1900">
                <a:effectLst/>
                <a:latin typeface="Times New Roman" panose="02020603050405020304" pitchFamily="18" charset="0"/>
                <a:cs typeface="Times New Roman" panose="02020603050405020304" pitchFamily="18" charset="0"/>
              </a:rPr>
              <a:t>, 2023).</a:t>
            </a:r>
          </a:p>
        </p:txBody>
      </p:sp>
      <p:pic>
        <p:nvPicPr>
          <p:cNvPr id="15" name="Picture 14">
            <a:extLst>
              <a:ext uri="{FF2B5EF4-FFF2-40B4-BE49-F238E27FC236}">
                <a16:creationId xmlns:a16="http://schemas.microsoft.com/office/drawing/2014/main" id="{AD661026-DE64-47F1-9F88-0847B5FB356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5200650" y="1998132"/>
            <a:ext cx="3250224" cy="3521077"/>
          </a:xfrm>
          <a:prstGeom prst="rect">
            <a:avLst/>
          </a:prstGeom>
        </p:spPr>
      </p:pic>
      <p:pic>
        <p:nvPicPr>
          <p:cNvPr id="5" name="Εικόνα 4" descr="Εικόνα που περιέχει κείμενο, καρτούν&#10;&#10;Το περιεχόμενο που δημιουργείται από τεχνολογία AI ενδέχεται να είναι εσφαλμένο.">
            <a:extLst>
              <a:ext uri="{FF2B5EF4-FFF2-40B4-BE49-F238E27FC236}">
                <a16:creationId xmlns:a16="http://schemas.microsoft.com/office/drawing/2014/main" id="{5D89D594-EEC7-1E82-BA84-5BB09FC5C8CD}"/>
              </a:ext>
            </a:extLst>
          </p:cNvPr>
          <p:cNvPicPr>
            <a:picLocks noChangeAspect="1"/>
          </p:cNvPicPr>
          <p:nvPr/>
        </p:nvPicPr>
        <p:blipFill>
          <a:blip r:embed="rId5"/>
          <a:srcRect l="18754" r="28603"/>
          <a:stretch/>
        </p:blipFill>
        <p:spPr>
          <a:xfrm>
            <a:off x="5299920" y="2132822"/>
            <a:ext cx="3049098" cy="3258006"/>
          </a:xfrm>
          <a:prstGeom prst="rect">
            <a:avLst/>
          </a:prstGeom>
        </p:spPr>
      </p:pic>
    </p:spTree>
    <p:extLst>
      <p:ext uri="{BB962C8B-B14F-4D97-AF65-F5344CB8AC3E}">
        <p14:creationId xmlns:p14="http://schemas.microsoft.com/office/powerpoint/2010/main" val="2177978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0"/>
            <a:ext cx="3876039" cy="1117600"/>
          </a:xfrm>
        </p:spPr>
        <p:txBody>
          <a:bodyPr>
            <a:normAutofit/>
          </a:bodyPr>
          <a:lstStyle/>
          <a:p>
            <a:pPr>
              <a:lnSpc>
                <a:spcPct val="90000"/>
              </a:lnSpc>
            </a:pPr>
            <a:r>
              <a:rPr lang="el-GR" sz="2800" dirty="0">
                <a:latin typeface="Times New Roman" panose="02020603050405020304" pitchFamily="18" charset="0"/>
                <a:cs typeface="Times New Roman" panose="02020603050405020304" pitchFamily="18" charset="0"/>
              </a:rPr>
              <a:t>Πώς φτάσαμε στο </a:t>
            </a:r>
            <a:r>
              <a:rPr lang="en-US" sz="2800" dirty="0" err="1">
                <a:latin typeface="Times New Roman" panose="02020603050405020304" pitchFamily="18" charset="0"/>
                <a:cs typeface="Times New Roman" panose="02020603050405020304" pitchFamily="18" charset="0"/>
              </a:rPr>
              <a:t>Khanmigo</a:t>
            </a:r>
            <a:r>
              <a:rPr lang="en-US" sz="2800" dirty="0">
                <a:latin typeface="Times New Roman" panose="02020603050405020304" pitchFamily="18" charset="0"/>
                <a:cs typeface="Times New Roman" panose="02020603050405020304" pitchFamily="18" charset="0"/>
              </a:rPr>
              <a:t>;</a:t>
            </a:r>
          </a:p>
        </p:txBody>
      </p:sp>
      <p:sp>
        <p:nvSpPr>
          <p:cNvPr id="4" name="Θέση περιεχομένου 3">
            <a:extLst>
              <a:ext uri="{FF2B5EF4-FFF2-40B4-BE49-F238E27FC236}">
                <a16:creationId xmlns:a16="http://schemas.microsoft.com/office/drawing/2014/main" id="{D2CEF992-4BE4-93B5-A399-E93B6562EBC3}"/>
              </a:ext>
            </a:extLst>
          </p:cNvPr>
          <p:cNvSpPr>
            <a:spLocks noGrp="1"/>
          </p:cNvSpPr>
          <p:nvPr>
            <p:ph idx="1"/>
          </p:nvPr>
        </p:nvSpPr>
        <p:spPr>
          <a:xfrm>
            <a:off x="584678" y="1863179"/>
            <a:ext cx="3876039" cy="3962400"/>
          </a:xfrm>
        </p:spPr>
        <p:txBody>
          <a:bodyPr>
            <a:noAutofit/>
          </a:bodyPr>
          <a:lstStyle/>
          <a:p>
            <a:pPr>
              <a:lnSpc>
                <a:spcPct val="90000"/>
              </a:lnSpc>
              <a:buClr>
                <a:srgbClr val="A46657"/>
              </a:buClr>
            </a:pP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Η ατομική καθοδήγηση στη διδασκαλία είναι η πιο αποτελεσματική μέθοδος μάθησης. Ήδη από την εποχή του Αριστοτέλη, που δίδασκε τον Μέγα Αλέξανδρο, που προσάρμοζε τον ρυθμό της διδασκαλίας του ανάλογα με τις ικανότητες και τις δυσκολίες του μαθητή του.</a:t>
            </a:r>
          </a:p>
          <a:p>
            <a:pPr>
              <a:lnSpc>
                <a:spcPct val="90000"/>
              </a:lnSpc>
              <a:buClr>
                <a:srgbClr val="A46657"/>
              </a:buClr>
            </a:pP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Στον 18ο αιώνα, δημιουργήθηκε η ιδέα της μαζικής εκπαίδευσης. Λόγω έλλειψης πόρων, οι μαθητές ομαδοποιήθηκαν σε μεγάλες τάξεις και ακολουθούσαν τυποποιημένες διαδικασίες. Παρά τη βελτίωση που έφερε στο επίπεδο εκπαίδευσης, αυτό το σύστημα δεν εξυπηρετεί όλους τους μαθητές.</a:t>
            </a:r>
          </a:p>
          <a:p>
            <a:pPr>
              <a:lnSpc>
                <a:spcPct val="90000"/>
              </a:lnSpc>
              <a:buClr>
                <a:srgbClr val="A46657"/>
              </a:buClr>
            </a:pP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Το 1984, ο </a:t>
            </a:r>
            <a:r>
              <a:rPr lang="el-GR" sz="1100" kern="100" dirty="0" err="1">
                <a:effectLst/>
                <a:latin typeface="Times New Roman" panose="02020603050405020304" pitchFamily="18" charset="0"/>
                <a:ea typeface="Aptos" panose="020B0004020202020204" pitchFamily="34" charset="0"/>
                <a:cs typeface="Times New Roman" panose="02020603050405020304" pitchFamily="18" charset="0"/>
              </a:rPr>
              <a:t>Benjamin</a:t>
            </a: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l-GR" sz="1100" kern="100" dirty="0" err="1">
                <a:effectLst/>
                <a:latin typeface="Times New Roman" panose="02020603050405020304" pitchFamily="18" charset="0"/>
                <a:ea typeface="Aptos" panose="020B0004020202020204" pitchFamily="34" charset="0"/>
                <a:cs typeface="Times New Roman" panose="02020603050405020304" pitchFamily="18" charset="0"/>
              </a:rPr>
              <a:t>Bloom</a:t>
            </a: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 προσπάθησε να μετρήσει την επίδραση της εξατομικευμένης διδασκαλίας. Στο Πανεπιστήμιο του Σικάγο, σύγκρινε τα αποτελέσματα της συμβατικής μάθησης με εκείνα μαθητών που διδάσκονταν από έναν «προσωπικό» δάσκαλο. </a:t>
            </a:r>
          </a:p>
          <a:p>
            <a:pPr>
              <a:lnSpc>
                <a:spcPct val="90000"/>
              </a:lnSpc>
              <a:buClr>
                <a:srgbClr val="A46657"/>
              </a:buClr>
            </a:pP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Η μάθηση μέσω κατάκτησης επιτρέπει στους μαθητές να διορθώνουν τα κενά τους με ατομική διδασκαλία. Ο </a:t>
            </a:r>
            <a:r>
              <a:rPr lang="el-GR" sz="1100" kern="100" dirty="0" err="1">
                <a:effectLst/>
                <a:latin typeface="Times New Roman" panose="02020603050405020304" pitchFamily="18" charset="0"/>
                <a:ea typeface="Aptos" panose="020B0004020202020204" pitchFamily="34" charset="0"/>
                <a:cs typeface="Times New Roman" panose="02020603050405020304" pitchFamily="18" charset="0"/>
              </a:rPr>
              <a:t>Bloom</a:t>
            </a:r>
            <a:r>
              <a:rPr lang="el-GR" sz="1100" kern="100" dirty="0">
                <a:effectLst/>
                <a:latin typeface="Times New Roman" panose="02020603050405020304" pitchFamily="18" charset="0"/>
                <a:ea typeface="Aptos" panose="020B0004020202020204" pitchFamily="34" charset="0"/>
                <a:cs typeface="Times New Roman" panose="02020603050405020304" pitchFamily="18" charset="0"/>
              </a:rPr>
              <a:t> τόνισε ότι η εξατομικευμένη καθοδήγηση βελτιώνει σημαντικά τις επιδόσεις των μαθητών, αλλά τα παραδοσιακά σχολικά συστήματα δεν μπορούν να τη κλιμακώσουν, με τις εύπορες οικογένειες να προσφέρουν εξατομικευμένη διδασκαλία ως λύση.</a:t>
            </a:r>
          </a:p>
        </p:txBody>
      </p:sp>
      <p:pic>
        <p:nvPicPr>
          <p:cNvPr id="14" name="Picture 13">
            <a:extLst>
              <a:ext uri="{FF2B5EF4-FFF2-40B4-BE49-F238E27FC236}">
                <a16:creationId xmlns:a16="http://schemas.microsoft.com/office/drawing/2014/main" id="{F15A1844-5CB8-438B-B90E-EF2A51CF87B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4940021" y="1"/>
            <a:ext cx="4203979" cy="6858000"/>
          </a:xfrm>
          <a:prstGeom prst="rect">
            <a:avLst/>
          </a:prstGeom>
        </p:spPr>
      </p:pic>
      <p:pic>
        <p:nvPicPr>
          <p:cNvPr id="9" name="Εικόνα 8" descr="Εικόνα που περιέχει ρουχισμός, ανθρώπινο πρόσωπο, άτομο, ζωγραφική&#10;&#10;Το περιεχόμενο που δημιουργείται από τεχνολογία AI ενδέχεται να είναι εσφαλμένο.">
            <a:extLst>
              <a:ext uri="{FF2B5EF4-FFF2-40B4-BE49-F238E27FC236}">
                <a16:creationId xmlns:a16="http://schemas.microsoft.com/office/drawing/2014/main" id="{3EAE4519-F507-0D8B-2571-7E87638A3DE2}"/>
              </a:ext>
            </a:extLst>
          </p:cNvPr>
          <p:cNvPicPr>
            <a:picLocks noChangeAspect="1"/>
          </p:cNvPicPr>
          <p:nvPr/>
        </p:nvPicPr>
        <p:blipFill>
          <a:blip r:embed="rId4"/>
          <a:stretch>
            <a:fillRect/>
          </a:stretch>
        </p:blipFill>
        <p:spPr>
          <a:xfrm>
            <a:off x="5552718" y="1168400"/>
            <a:ext cx="2905935" cy="2128597"/>
          </a:xfrm>
          <a:prstGeom prst="rect">
            <a:avLst/>
          </a:prstGeom>
        </p:spPr>
      </p:pic>
      <p:pic>
        <p:nvPicPr>
          <p:cNvPr id="7" name="Εικόνα 6" descr="Εικόνα που περιέχει καρέκλα, έπιπλα, ρουχισμός, εσωτερικός χώρος&#10;&#10;Το περιεχόμενο που δημιουργείται από τεχνολογία AI ενδέχεται να είναι εσφαλμένο.">
            <a:extLst>
              <a:ext uri="{FF2B5EF4-FFF2-40B4-BE49-F238E27FC236}">
                <a16:creationId xmlns:a16="http://schemas.microsoft.com/office/drawing/2014/main" id="{7C8AB0E7-AD4E-BB4C-149E-437852E62651}"/>
              </a:ext>
            </a:extLst>
          </p:cNvPr>
          <p:cNvPicPr>
            <a:picLocks noChangeAspect="1"/>
          </p:cNvPicPr>
          <p:nvPr/>
        </p:nvPicPr>
        <p:blipFill>
          <a:blip r:embed="rId5"/>
          <a:stretch>
            <a:fillRect/>
          </a:stretch>
        </p:blipFill>
        <p:spPr>
          <a:xfrm>
            <a:off x="5496565" y="3749889"/>
            <a:ext cx="2905935" cy="193971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346" y="609600"/>
            <a:ext cx="7765321" cy="970450"/>
          </a:xfrm>
        </p:spPr>
        <p:txBody>
          <a:bodyPr>
            <a:normAutofit/>
          </a:bodyPr>
          <a:lstStyle/>
          <a:p>
            <a:r>
              <a:rPr lang="el-GR" err="1">
                <a:latin typeface="Times New Roman" panose="02020603050405020304" pitchFamily="18" charset="0"/>
                <a:cs typeface="Times New Roman" panose="02020603050405020304" pitchFamily="18" charset="0"/>
              </a:rPr>
              <a:t>Τι</a:t>
            </a:r>
            <a:r>
              <a:rPr lang="el-GR">
                <a:latin typeface="Times New Roman" panose="02020603050405020304" pitchFamily="18" charset="0"/>
                <a:cs typeface="Times New Roman" panose="02020603050405020304" pitchFamily="18" charset="0"/>
              </a:rPr>
              <a:t> </a:t>
            </a:r>
            <a:r>
              <a:rPr lang="el-GR" err="1">
                <a:latin typeface="Times New Roman" panose="02020603050405020304" pitchFamily="18" charset="0"/>
                <a:cs typeface="Times New Roman" panose="02020603050405020304" pitchFamily="18" charset="0"/>
              </a:rPr>
              <a:t>είν</a:t>
            </a:r>
            <a:r>
              <a:rPr lang="el-GR">
                <a:latin typeface="Times New Roman" panose="02020603050405020304" pitchFamily="18" charset="0"/>
                <a:cs typeface="Times New Roman" panose="02020603050405020304" pitchFamily="18" charset="0"/>
              </a:rPr>
              <a:t>αι το </a:t>
            </a:r>
            <a:r>
              <a:rPr lang="en-US">
                <a:latin typeface="Times New Roman" panose="02020603050405020304" pitchFamily="18" charset="0"/>
                <a:cs typeface="Times New Roman" panose="02020603050405020304" pitchFamily="18" charset="0"/>
              </a:rPr>
              <a:t>Khanmigo;</a:t>
            </a:r>
          </a:p>
        </p:txBody>
      </p:sp>
      <p:sp>
        <p:nvSpPr>
          <p:cNvPr id="3" name="Content Placeholder 2"/>
          <p:cNvSpPr>
            <a:spLocks noGrp="1"/>
          </p:cNvSpPr>
          <p:nvPr>
            <p:ph idx="1"/>
          </p:nvPr>
        </p:nvSpPr>
        <p:spPr>
          <a:xfrm>
            <a:off x="567900" y="2051231"/>
            <a:ext cx="4159704" cy="4058751"/>
          </a:xfrm>
        </p:spPr>
        <p:txBody>
          <a:bodyPr anchor="ctr">
            <a:normAutofit lnSpcReduction="10000"/>
          </a:bodyPr>
          <a:lstStyle/>
          <a:p>
            <a:pPr>
              <a:lnSpc>
                <a:spcPct val="90000"/>
              </a:lnSpc>
              <a:buClr>
                <a:srgbClr val="DEA792"/>
              </a:buClr>
            </a:pPr>
            <a:r>
              <a:rPr lang="el-GR" sz="1300" dirty="0">
                <a:latin typeface="Times New Roman" panose="02020603050405020304" pitchFamily="18" charset="0"/>
                <a:cs typeface="Times New Roman" panose="02020603050405020304" pitchFamily="18" charset="0"/>
              </a:rPr>
              <a:t>Το </a:t>
            </a:r>
            <a:r>
              <a:rPr lang="el-GR" sz="1300" dirty="0" err="1">
                <a:latin typeface="Times New Roman" panose="02020603050405020304" pitchFamily="18" charset="0"/>
                <a:cs typeface="Times New Roman" panose="02020603050405020304" pitchFamily="18" charset="0"/>
              </a:rPr>
              <a:t>Khanmigo</a:t>
            </a:r>
            <a:r>
              <a:rPr lang="el-GR" sz="1300" dirty="0">
                <a:latin typeface="Times New Roman" panose="02020603050405020304" pitchFamily="18" charset="0"/>
                <a:cs typeface="Times New Roman" panose="02020603050405020304" pitchFamily="18" charset="0"/>
              </a:rPr>
              <a:t> είναι ένας AI εκπαιδευτικός βοηθός που αναπτύχθηκε από την </a:t>
            </a:r>
            <a:r>
              <a:rPr lang="el-GR" sz="1300" dirty="0" err="1">
                <a:latin typeface="Times New Roman" panose="02020603050405020304" pitchFamily="18" charset="0"/>
                <a:cs typeface="Times New Roman" panose="02020603050405020304" pitchFamily="18" charset="0"/>
              </a:rPr>
              <a:t>Khan</a:t>
            </a:r>
            <a:r>
              <a:rPr lang="el-GR" sz="1300" dirty="0">
                <a:latin typeface="Times New Roman" panose="02020603050405020304" pitchFamily="18" charset="0"/>
                <a:cs typeface="Times New Roman" panose="02020603050405020304" pitchFamily="18" charset="0"/>
              </a:rPr>
              <a:t> </a:t>
            </a:r>
            <a:r>
              <a:rPr lang="el-GR" sz="1300" dirty="0" err="1">
                <a:latin typeface="Times New Roman" panose="02020603050405020304" pitchFamily="18" charset="0"/>
                <a:cs typeface="Times New Roman" panose="02020603050405020304" pitchFamily="18" charset="0"/>
              </a:rPr>
              <a:t>Academy</a:t>
            </a:r>
            <a:r>
              <a:rPr lang="el-GR" sz="1300" dirty="0">
                <a:latin typeface="Times New Roman" panose="02020603050405020304" pitchFamily="18" charset="0"/>
                <a:cs typeface="Times New Roman" panose="02020603050405020304" pitchFamily="18" charset="0"/>
              </a:rPr>
              <a:t>.</a:t>
            </a:r>
          </a:p>
          <a:p>
            <a:pPr>
              <a:lnSpc>
                <a:spcPct val="90000"/>
              </a:lnSpc>
              <a:buClr>
                <a:srgbClr val="DEA792"/>
              </a:buClr>
            </a:pPr>
            <a:r>
              <a:rPr lang="el-GR" sz="1300" dirty="0">
                <a:latin typeface="Times New Roman" panose="02020603050405020304" pitchFamily="18" charset="0"/>
                <a:cs typeface="Times New Roman" panose="02020603050405020304" pitchFamily="18" charset="0"/>
              </a:rPr>
              <a:t>Το </a:t>
            </a:r>
            <a:r>
              <a:rPr lang="el-GR" sz="1300" dirty="0" err="1">
                <a:latin typeface="Times New Roman" panose="02020603050405020304" pitchFamily="18" charset="0"/>
                <a:cs typeface="Times New Roman" panose="02020603050405020304" pitchFamily="18" charset="0"/>
              </a:rPr>
              <a:t>ονομά</a:t>
            </a:r>
            <a:r>
              <a:rPr lang="el-GR" sz="1300" dirty="0">
                <a:latin typeface="Times New Roman" panose="02020603050405020304" pitchFamily="18" charset="0"/>
                <a:cs typeface="Times New Roman" panose="02020603050405020304" pitchFamily="18" charset="0"/>
              </a:rPr>
              <a:t> του προέρχεται από την </a:t>
            </a:r>
            <a:r>
              <a:rPr lang="el-GR" sz="1300" dirty="0" err="1">
                <a:latin typeface="Times New Roman" panose="02020603050405020304" pitchFamily="18" charset="0"/>
                <a:cs typeface="Times New Roman" panose="02020603050405020304" pitchFamily="18" charset="0"/>
              </a:rPr>
              <a:t>συνπτυξή</a:t>
            </a:r>
            <a:r>
              <a:rPr lang="el-GR" sz="1300" dirty="0">
                <a:latin typeface="Times New Roman" panose="02020603050405020304" pitchFamily="18" charset="0"/>
                <a:cs typeface="Times New Roman" panose="02020603050405020304" pitchFamily="18" charset="0"/>
              </a:rPr>
              <a:t> της ισπανικής λέξης «</a:t>
            </a:r>
            <a:r>
              <a:rPr lang="en-US" sz="1300" dirty="0" err="1">
                <a:latin typeface="Times New Roman" panose="02020603050405020304" pitchFamily="18" charset="0"/>
                <a:cs typeface="Times New Roman" panose="02020603050405020304" pitchFamily="18" charset="0"/>
              </a:rPr>
              <a:t>conmigo</a:t>
            </a:r>
            <a:r>
              <a:rPr lang="en-US" sz="1300" dirty="0">
                <a:latin typeface="Times New Roman" panose="02020603050405020304" pitchFamily="18" charset="0"/>
                <a:cs typeface="Times New Roman" panose="02020603050405020304" pitchFamily="18" charset="0"/>
              </a:rPr>
              <a:t>” </a:t>
            </a:r>
            <a:r>
              <a:rPr lang="el-GR" sz="1300" dirty="0">
                <a:latin typeface="Times New Roman" panose="02020603050405020304" pitchFamily="18" charset="0"/>
                <a:cs typeface="Times New Roman" panose="02020603050405020304" pitchFamily="18" charset="0"/>
              </a:rPr>
              <a:t>που σημαίνει μαζί με κάποιον. </a:t>
            </a:r>
            <a:endParaRPr lang="en-US" sz="1300" dirty="0">
              <a:latin typeface="Times New Roman" panose="02020603050405020304" pitchFamily="18" charset="0"/>
              <a:cs typeface="Times New Roman" panose="02020603050405020304" pitchFamily="18" charset="0"/>
            </a:endParaRPr>
          </a:p>
          <a:p>
            <a:pPr>
              <a:lnSpc>
                <a:spcPct val="90000"/>
              </a:lnSpc>
              <a:buClr>
                <a:srgbClr val="DEA792"/>
              </a:buClr>
            </a:pPr>
            <a:r>
              <a:rPr lang="el-GR" sz="1300" dirty="0">
                <a:latin typeface="Times New Roman" panose="02020603050405020304" pitchFamily="18" charset="0"/>
                <a:cs typeface="Times New Roman" panose="02020603050405020304" pitchFamily="18" charset="0"/>
              </a:rPr>
              <a:t>Χρησιμοποιεί τεχνητή νοημοσύνη για να παρέχει προσωποποιημένη καθοδήγηση σε μαθητές και εκπαιδευτικούς.</a:t>
            </a:r>
          </a:p>
          <a:p>
            <a:pPr marL="36900" indent="0">
              <a:lnSpc>
                <a:spcPct val="90000"/>
              </a:lnSpc>
              <a:buClr>
                <a:srgbClr val="DEA792"/>
              </a:buClr>
              <a:buNone/>
            </a:pPr>
            <a:endParaRPr lang="el-GR" sz="1300" dirty="0">
              <a:latin typeface="Times New Roman" panose="02020603050405020304" pitchFamily="18" charset="0"/>
              <a:cs typeface="Times New Roman" panose="02020603050405020304" pitchFamily="18" charset="0"/>
            </a:endParaRPr>
          </a:p>
          <a:p>
            <a:pPr>
              <a:lnSpc>
                <a:spcPct val="90000"/>
              </a:lnSpc>
              <a:buClr>
                <a:srgbClr val="A46657"/>
              </a:buClr>
            </a:pPr>
            <a:r>
              <a:rPr lang="el-GR" sz="1300" kern="100" dirty="0">
                <a:effectLst/>
                <a:latin typeface="Times New Roman" panose="02020603050405020304" pitchFamily="18" charset="0"/>
                <a:ea typeface="Aptos" panose="020B0004020202020204" pitchFamily="34" charset="0"/>
                <a:cs typeface="Times New Roman" panose="02020603050405020304" pitchFamily="18" charset="0"/>
              </a:rPr>
              <a:t>Η αποστολή του </a:t>
            </a:r>
            <a:r>
              <a:rPr lang="el-GR" sz="1300" kern="100" dirty="0" err="1">
                <a:effectLst/>
                <a:latin typeface="Times New Roman" panose="02020603050405020304" pitchFamily="18" charset="0"/>
                <a:ea typeface="Aptos" panose="020B0004020202020204" pitchFamily="34" charset="0"/>
                <a:cs typeface="Times New Roman" panose="02020603050405020304" pitchFamily="18" charset="0"/>
              </a:rPr>
              <a:t>Khan</a:t>
            </a:r>
            <a:r>
              <a:rPr lang="el-GR" sz="13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l-GR" sz="1300" kern="100" dirty="0" err="1">
                <a:effectLst/>
                <a:latin typeface="Times New Roman" panose="02020603050405020304" pitchFamily="18" charset="0"/>
                <a:ea typeface="Aptos" panose="020B0004020202020204" pitchFamily="34" charset="0"/>
                <a:cs typeface="Times New Roman" panose="02020603050405020304" pitchFamily="18" charset="0"/>
              </a:rPr>
              <a:t>Academy</a:t>
            </a:r>
            <a:r>
              <a:rPr lang="el-GR" sz="1300" kern="100" dirty="0">
                <a:effectLst/>
                <a:latin typeface="Times New Roman" panose="02020603050405020304" pitchFamily="18" charset="0"/>
                <a:ea typeface="Aptos" panose="020B0004020202020204" pitchFamily="34" charset="0"/>
                <a:cs typeface="Times New Roman" panose="02020603050405020304" pitchFamily="18" charset="0"/>
              </a:rPr>
              <a:t> ήταν να προσφέρει εξατομικευμένη διδασκαλία σε όλους τους μαθητές, ανεξαρτήτως οικονομικής κατάστασης. </a:t>
            </a:r>
          </a:p>
          <a:p>
            <a:pPr>
              <a:lnSpc>
                <a:spcPct val="90000"/>
              </a:lnSpc>
              <a:buClr>
                <a:srgbClr val="A46657"/>
              </a:buClr>
            </a:pPr>
            <a:r>
              <a:rPr lang="el-GR" sz="1300" kern="100" dirty="0">
                <a:effectLst/>
                <a:latin typeface="Times New Roman" panose="02020603050405020304" pitchFamily="18" charset="0"/>
                <a:ea typeface="Aptos" panose="020B0004020202020204" pitchFamily="34" charset="0"/>
                <a:cs typeface="Times New Roman" panose="02020603050405020304" pitchFamily="18" charset="0"/>
              </a:rPr>
              <a:t>Ο στόχος είναι να δημιουργηθεί μια σχέση εμπιστοσύνης, όπου ο δάσκαλος κατανοεί πλήρως τις ανάγκες του μαθητή και του προσφέρει υποστήριξη στην πρόοδό του. Όπως ο Αριστοτέλης για τον Μέγα Αλέξανδρο, η διδασκαλία δεν είναι απλώς βοήθεια στις ασκήσεις, αλλά μια διαδικασία που εστιάζει στην ατομική ανάπτυξη και κατανόηση του μαθητή.</a:t>
            </a:r>
          </a:p>
          <a:p>
            <a:pPr>
              <a:lnSpc>
                <a:spcPct val="90000"/>
              </a:lnSpc>
              <a:buClr>
                <a:srgbClr val="DEA792"/>
              </a:buClr>
              <a:buFontTx/>
              <a:buChar char="-"/>
            </a:pPr>
            <a:endParaRPr lang="el-GR" sz="1700" dirty="0">
              <a:latin typeface="Times New Roman" panose="02020603050405020304" pitchFamily="18" charset="0"/>
              <a:cs typeface="Times New Roman" panose="02020603050405020304" pitchFamily="18" charset="0"/>
            </a:endParaRPr>
          </a:p>
        </p:txBody>
      </p:sp>
      <p:pic>
        <p:nvPicPr>
          <p:cNvPr id="5" name="Εικόνα 4" descr="Εικόνα που περιέχει clipart, καρτούν&#10;&#10;Το περιεχόμενο που δημιουργείται από τεχνολογία AI ενδέχεται να είναι εσφαλμένο.">
            <a:extLst>
              <a:ext uri="{FF2B5EF4-FFF2-40B4-BE49-F238E27FC236}">
                <a16:creationId xmlns:a16="http://schemas.microsoft.com/office/drawing/2014/main" id="{DB84ADBF-6296-732A-CD57-9967D7F2433C}"/>
              </a:ext>
            </a:extLst>
          </p:cNvPr>
          <p:cNvPicPr>
            <a:picLocks noChangeAspect="1"/>
          </p:cNvPicPr>
          <p:nvPr/>
        </p:nvPicPr>
        <p:blipFill>
          <a:blip r:embed="rId3"/>
          <a:stretch>
            <a:fillRect/>
          </a:stretch>
        </p:blipFill>
        <p:spPr>
          <a:xfrm>
            <a:off x="5299920" y="2523129"/>
            <a:ext cx="3049098" cy="247739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346" y="609600"/>
            <a:ext cx="7765321" cy="970450"/>
          </a:xfrm>
        </p:spPr>
        <p:txBody>
          <a:bodyPr>
            <a:normAutofit/>
          </a:bodyPr>
          <a:lstStyle/>
          <a:p>
            <a:r>
              <a:rPr sz="2800" dirty="0">
                <a:latin typeface="Times New Roman" panose="02020603050405020304" pitchFamily="18" charset="0"/>
                <a:cs typeface="Times New Roman" panose="02020603050405020304" pitchFamily="18" charset="0"/>
              </a:rPr>
              <a:t>Βα</a:t>
            </a:r>
            <a:r>
              <a:rPr sz="2800" dirty="0" err="1">
                <a:latin typeface="Times New Roman" panose="02020603050405020304" pitchFamily="18" charset="0"/>
                <a:cs typeface="Times New Roman" panose="02020603050405020304" pitchFamily="18" charset="0"/>
              </a:rPr>
              <a:t>σικές</a:t>
            </a:r>
            <a:r>
              <a:rPr sz="2800" dirty="0">
                <a:latin typeface="Times New Roman" panose="02020603050405020304" pitchFamily="18" charset="0"/>
                <a:cs typeface="Times New Roman" panose="02020603050405020304" pitchFamily="18" charset="0"/>
              </a:rPr>
              <a:t> </a:t>
            </a:r>
            <a:r>
              <a:rPr sz="2800" dirty="0" err="1">
                <a:latin typeface="Times New Roman" panose="02020603050405020304" pitchFamily="18" charset="0"/>
                <a:cs typeface="Times New Roman" panose="02020603050405020304" pitchFamily="18" charset="0"/>
              </a:rPr>
              <a:t>Αρχές</a:t>
            </a:r>
            <a:r>
              <a:rPr sz="2800" dirty="0">
                <a:latin typeface="Times New Roman" panose="02020603050405020304" pitchFamily="18" charset="0"/>
                <a:cs typeface="Times New Roman" panose="02020603050405020304" pitchFamily="18" charset="0"/>
              </a:rPr>
              <a:t> </a:t>
            </a:r>
            <a:r>
              <a:rPr sz="2800" dirty="0" err="1">
                <a:latin typeface="Times New Roman" panose="02020603050405020304" pitchFamily="18" charset="0"/>
                <a:cs typeface="Times New Roman" panose="02020603050405020304" pitchFamily="18" charset="0"/>
              </a:rPr>
              <a:t>του</a:t>
            </a:r>
            <a:r>
              <a:rPr sz="2800" dirty="0">
                <a:latin typeface="Times New Roman" panose="02020603050405020304" pitchFamily="18" charset="0"/>
                <a:cs typeface="Times New Roman" panose="02020603050405020304" pitchFamily="18" charset="0"/>
              </a:rPr>
              <a:t> </a:t>
            </a:r>
            <a:r>
              <a:rPr sz="2800" dirty="0" err="1">
                <a:latin typeface="Times New Roman" panose="02020603050405020304" pitchFamily="18" charset="0"/>
                <a:cs typeface="Times New Roman" panose="02020603050405020304" pitchFamily="18" charset="0"/>
              </a:rPr>
              <a:t>Khanmigo</a:t>
            </a:r>
            <a:endParaRPr sz="2800"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A8D526D7-C782-4F65-A21F-A6B40D869B47}"/>
              </a:ext>
              <a:ext uri="{C183D7F6-B498-43B3-948B-1728B52AA6E4}">
                <adec:decorative xmlns:adec="http://schemas.microsoft.com/office/drawing/2017/decorative" val="1"/>
              </a:ext>
            </a:extLst>
          </p:cNvPr>
          <p:cNvPicPr preferRelativeResize="0">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98" t="2669" r="616"/>
          <a:stretch/>
        </p:blipFill>
        <p:spPr>
          <a:xfrm>
            <a:off x="0" y="1731964"/>
            <a:ext cx="9144000" cy="5126036"/>
          </a:xfrm>
          <a:prstGeom prst="rect">
            <a:avLst/>
          </a:prstGeom>
          <a:effectLst>
            <a:innerShdw blurRad="63500" dist="50800" dir="16200000">
              <a:prstClr val="black">
                <a:alpha val="50000"/>
              </a:prstClr>
            </a:innerShdw>
          </a:effectLst>
        </p:spPr>
      </p:pic>
      <p:graphicFrame>
        <p:nvGraphicFramePr>
          <p:cNvPr id="5" name="Content Placeholder 2">
            <a:extLst>
              <a:ext uri="{FF2B5EF4-FFF2-40B4-BE49-F238E27FC236}">
                <a16:creationId xmlns:a16="http://schemas.microsoft.com/office/drawing/2014/main" id="{22E96CCA-C570-4803-1072-C2EC958E2AAD}"/>
              </a:ext>
            </a:extLst>
          </p:cNvPr>
          <p:cNvGraphicFramePr>
            <a:graphicFrameLocks noGrp="1"/>
          </p:cNvGraphicFramePr>
          <p:nvPr>
            <p:ph idx="1"/>
            <p:extLst>
              <p:ext uri="{D42A27DB-BD31-4B8C-83A1-F6EECF244321}">
                <p14:modId xmlns:p14="http://schemas.microsoft.com/office/powerpoint/2010/main" val="1150391350"/>
              </p:ext>
            </p:extLst>
          </p:nvPr>
        </p:nvGraphicFramePr>
        <p:xfrm>
          <a:off x="685800" y="1892830"/>
          <a:ext cx="7765256" cy="389836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80000"/>
                <a:lumMod val="80000"/>
              </a:schemeClr>
              <a:schemeClr val="bg2">
                <a:tint val="98000"/>
              </a:schemeClr>
            </a:duotone>
          </a:blip>
          <a:stretch/>
        </a:blip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38268F0-6D18-517F-6EDA-2FC2EF63B3A8}"/>
              </a:ext>
            </a:extLst>
          </p:cNvPr>
          <p:cNvSpPr>
            <a:spLocks noGrp="1"/>
          </p:cNvSpPr>
          <p:nvPr>
            <p:ph type="title"/>
          </p:nvPr>
        </p:nvSpPr>
        <p:spPr>
          <a:xfrm>
            <a:off x="685346" y="609600"/>
            <a:ext cx="7765321" cy="970450"/>
          </a:xfrm>
        </p:spPr>
        <p:txBody>
          <a:bodyPr>
            <a:normAutofit/>
          </a:bodyPr>
          <a:lstStyle/>
          <a:p>
            <a:r>
              <a:rPr lang="el-GR" dirty="0"/>
              <a:t>Χαρακτηριστικά</a:t>
            </a:r>
          </a:p>
        </p:txBody>
      </p:sp>
      <p:graphicFrame>
        <p:nvGraphicFramePr>
          <p:cNvPr id="5" name="Θέση περιεχομένου 2">
            <a:extLst>
              <a:ext uri="{FF2B5EF4-FFF2-40B4-BE49-F238E27FC236}">
                <a16:creationId xmlns:a16="http://schemas.microsoft.com/office/drawing/2014/main" id="{412EAA08-3795-14B6-98D7-B7EB6D059C60}"/>
              </a:ext>
            </a:extLst>
          </p:cNvPr>
          <p:cNvGraphicFramePr>
            <a:graphicFrameLocks noGrp="1"/>
          </p:cNvGraphicFramePr>
          <p:nvPr>
            <p:ph idx="1"/>
            <p:extLst>
              <p:ext uri="{D42A27DB-BD31-4B8C-83A1-F6EECF244321}">
                <p14:modId xmlns:p14="http://schemas.microsoft.com/office/powerpoint/2010/main" val="4183645853"/>
              </p:ext>
            </p:extLst>
          </p:nvPr>
        </p:nvGraphicFramePr>
        <p:xfrm>
          <a:off x="685800" y="1731963"/>
          <a:ext cx="7765256" cy="405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48725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Σχιστόλιθος">
  <a:themeElements>
    <a:clrScheme name="Σχιστόλιθος">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Σχιστόλιθος">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Σχιστόλιθος">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Σχιστόλιθος</Template>
  <TotalTime>412</TotalTime>
  <Words>1778</Words>
  <Application>Microsoft Office PowerPoint</Application>
  <PresentationFormat>Προβολή στην οθόνη (4:3)</PresentationFormat>
  <Paragraphs>104</Paragraphs>
  <Slides>19</Slides>
  <Notes>2</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19</vt:i4>
      </vt:variant>
    </vt:vector>
  </HeadingPairs>
  <TitlesOfParts>
    <vt:vector size="24" baseType="lpstr">
      <vt:lpstr>Aptos</vt:lpstr>
      <vt:lpstr>Calisto MT</vt:lpstr>
      <vt:lpstr>Times New Roman</vt:lpstr>
      <vt:lpstr>Wingdings 2</vt:lpstr>
      <vt:lpstr>Σχιστόλιθος</vt:lpstr>
      <vt:lpstr>Khanmigo:  Η Γέννηση ενός Έξυπνου Εκπαιδευτικού Βοηθού</vt:lpstr>
      <vt:lpstr>Περιεχόμενα</vt:lpstr>
      <vt:lpstr>Τεχνητή Νοημοσύνη και Εκπαίδευση</vt:lpstr>
      <vt:lpstr>Παρουσίαση του PowerPoint</vt:lpstr>
      <vt:lpstr>Khan Academy</vt:lpstr>
      <vt:lpstr>Πώς φτάσαμε στο Khanmigo;</vt:lpstr>
      <vt:lpstr>Τι είναι το Khanmigo;</vt:lpstr>
      <vt:lpstr>Βασικές Αρχές του Khanmigo</vt:lpstr>
      <vt:lpstr>Χαρακτηριστικά</vt:lpstr>
      <vt:lpstr>Λειτουργίες</vt:lpstr>
      <vt:lpstr>Al και Εκπαίδευση</vt:lpstr>
      <vt:lpstr>Οφέλη</vt:lpstr>
      <vt:lpstr>Οφέλη για μαθητές και εκπαιδευτικούς</vt:lpstr>
      <vt:lpstr>Παρουσίαση του PowerPoint</vt:lpstr>
      <vt:lpstr>Πρακτική Εφαρμογή </vt:lpstr>
      <vt:lpstr>Πρακτική Εφαρμογή του Khanmigo</vt:lpstr>
      <vt:lpstr>Προοπτικές</vt:lpstr>
      <vt:lpstr>Συμπεράσματα</vt:lpstr>
      <vt:lpstr>Ευχαριστώ για την προσοχή σας!</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sofia ispoglou</dc:creator>
  <cp:keywords/>
  <dc:description>generated using python-pptx</dc:description>
  <cp:lastModifiedBy>sofia ispoglou</cp:lastModifiedBy>
  <cp:revision>3</cp:revision>
  <dcterms:created xsi:type="dcterms:W3CDTF">2013-01-27T09:14:16Z</dcterms:created>
  <dcterms:modified xsi:type="dcterms:W3CDTF">2025-03-24T13:08:22Z</dcterms:modified>
  <cp:category/>
</cp:coreProperties>
</file>